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287" r:id="rId3"/>
    <p:sldId id="288" r:id="rId4"/>
    <p:sldId id="289" r:id="rId5"/>
    <p:sldId id="290" r:id="rId6"/>
    <p:sldId id="291" r:id="rId7"/>
    <p:sldId id="292" r:id="rId8"/>
    <p:sldId id="295" r:id="rId9"/>
    <p:sldId id="294" r:id="rId10"/>
    <p:sldId id="293" r:id="rId11"/>
    <p:sldId id="296" r:id="rId12"/>
    <p:sldId id="297" r:id="rId13"/>
    <p:sldId id="298" r:id="rId14"/>
    <p:sldId id="299" r:id="rId15"/>
    <p:sldId id="300" r:id="rId16"/>
    <p:sldId id="301" r:id="rId17"/>
    <p:sldId id="302" r:id="rId18"/>
    <p:sldId id="308" r:id="rId19"/>
    <p:sldId id="319" r:id="rId20"/>
    <p:sldId id="318" r:id="rId21"/>
    <p:sldId id="317" r:id="rId22"/>
    <p:sldId id="316" r:id="rId23"/>
    <p:sldId id="315" r:id="rId24"/>
    <p:sldId id="314" r:id="rId25"/>
    <p:sldId id="320" r:id="rId26"/>
    <p:sldId id="321" r:id="rId27"/>
    <p:sldId id="313" r:id="rId28"/>
    <p:sldId id="312" r:id="rId29"/>
    <p:sldId id="304" r:id="rId30"/>
    <p:sldId id="305" r:id="rId31"/>
    <p:sldId id="306" r:id="rId32"/>
    <p:sldId id="307" r:id="rId33"/>
    <p:sldId id="264" r:id="rId34"/>
    <p:sldId id="258" r:id="rId3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8EED52D-80BF-44BA-88B1-191B8955F805}"/>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0F513F0E-88C4-4B46-BFBF-D9827C0B54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36BA2045-EF85-471E-A982-C52AB6E4FBFD}"/>
              </a:ext>
            </a:extLst>
          </p:cNvPr>
          <p:cNvSpPr>
            <a:spLocks noGrp="1"/>
          </p:cNvSpPr>
          <p:nvPr>
            <p:ph type="dt" sz="half" idx="10"/>
          </p:nvPr>
        </p:nvSpPr>
        <p:spPr/>
        <p:txBody>
          <a:bodyPr/>
          <a:lstStyle/>
          <a:p>
            <a:fld id="{4C2FA67C-6C33-4FF4-9D85-81D373D821B5}" type="datetimeFigureOut">
              <a:rPr lang="tr-TR" smtClean="0"/>
              <a:t>4.6.2021</a:t>
            </a:fld>
            <a:endParaRPr lang="tr-TR"/>
          </a:p>
        </p:txBody>
      </p:sp>
      <p:sp>
        <p:nvSpPr>
          <p:cNvPr id="5" name="Alt Bilgi Yer Tutucusu 4">
            <a:extLst>
              <a:ext uri="{FF2B5EF4-FFF2-40B4-BE49-F238E27FC236}">
                <a16:creationId xmlns:a16="http://schemas.microsoft.com/office/drawing/2014/main" id="{A121A6D9-9A6A-4DA5-AE08-587E1E42EB5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5636EAD-A58F-4BE1-84EA-22CF3B970B23}"/>
              </a:ext>
            </a:extLst>
          </p:cNvPr>
          <p:cNvSpPr>
            <a:spLocks noGrp="1"/>
          </p:cNvSpPr>
          <p:nvPr>
            <p:ph type="sldNum" sz="quarter" idx="12"/>
          </p:nvPr>
        </p:nvSpPr>
        <p:spPr/>
        <p:txBody>
          <a:bodyPr/>
          <a:lstStyle/>
          <a:p>
            <a:fld id="{85A8253D-0725-444F-8EA3-AEA69F6D31A3}" type="slidenum">
              <a:rPr lang="tr-TR" smtClean="0"/>
              <a:t>‹#›</a:t>
            </a:fld>
            <a:endParaRPr lang="tr-TR"/>
          </a:p>
        </p:txBody>
      </p:sp>
    </p:spTree>
    <p:extLst>
      <p:ext uri="{BB962C8B-B14F-4D97-AF65-F5344CB8AC3E}">
        <p14:creationId xmlns:p14="http://schemas.microsoft.com/office/powerpoint/2010/main" val="2846939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2AA581B-E3A8-4BC3-86AB-01DA8F2C2401}"/>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9A718D3C-9E48-4BB0-A2BF-491107400D5B}"/>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78EF251-2895-4D0B-B7F2-5B5F70A15AFA}"/>
              </a:ext>
            </a:extLst>
          </p:cNvPr>
          <p:cNvSpPr>
            <a:spLocks noGrp="1"/>
          </p:cNvSpPr>
          <p:nvPr>
            <p:ph type="dt" sz="half" idx="10"/>
          </p:nvPr>
        </p:nvSpPr>
        <p:spPr/>
        <p:txBody>
          <a:bodyPr/>
          <a:lstStyle/>
          <a:p>
            <a:fld id="{4C2FA67C-6C33-4FF4-9D85-81D373D821B5}" type="datetimeFigureOut">
              <a:rPr lang="tr-TR" smtClean="0"/>
              <a:t>4.6.2021</a:t>
            </a:fld>
            <a:endParaRPr lang="tr-TR"/>
          </a:p>
        </p:txBody>
      </p:sp>
      <p:sp>
        <p:nvSpPr>
          <p:cNvPr id="5" name="Alt Bilgi Yer Tutucusu 4">
            <a:extLst>
              <a:ext uri="{FF2B5EF4-FFF2-40B4-BE49-F238E27FC236}">
                <a16:creationId xmlns:a16="http://schemas.microsoft.com/office/drawing/2014/main" id="{11635076-099C-4C66-BBAC-9790C48212F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5E48371-5C15-49F9-AD89-607742DA773D}"/>
              </a:ext>
            </a:extLst>
          </p:cNvPr>
          <p:cNvSpPr>
            <a:spLocks noGrp="1"/>
          </p:cNvSpPr>
          <p:nvPr>
            <p:ph type="sldNum" sz="quarter" idx="12"/>
          </p:nvPr>
        </p:nvSpPr>
        <p:spPr/>
        <p:txBody>
          <a:bodyPr/>
          <a:lstStyle/>
          <a:p>
            <a:fld id="{85A8253D-0725-444F-8EA3-AEA69F6D31A3}" type="slidenum">
              <a:rPr lang="tr-TR" smtClean="0"/>
              <a:t>‹#›</a:t>
            </a:fld>
            <a:endParaRPr lang="tr-TR"/>
          </a:p>
        </p:txBody>
      </p:sp>
    </p:spTree>
    <p:extLst>
      <p:ext uri="{BB962C8B-B14F-4D97-AF65-F5344CB8AC3E}">
        <p14:creationId xmlns:p14="http://schemas.microsoft.com/office/powerpoint/2010/main" val="413479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7BD9CB53-9FDF-4ABB-BFB4-1ED064E3DDB8}"/>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E5BB2B2F-479C-453C-B5AF-12EEC296113C}"/>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F4A5646-9D85-4921-941A-CF9350FCE6E2}"/>
              </a:ext>
            </a:extLst>
          </p:cNvPr>
          <p:cNvSpPr>
            <a:spLocks noGrp="1"/>
          </p:cNvSpPr>
          <p:nvPr>
            <p:ph type="dt" sz="half" idx="10"/>
          </p:nvPr>
        </p:nvSpPr>
        <p:spPr/>
        <p:txBody>
          <a:bodyPr/>
          <a:lstStyle/>
          <a:p>
            <a:fld id="{4C2FA67C-6C33-4FF4-9D85-81D373D821B5}" type="datetimeFigureOut">
              <a:rPr lang="tr-TR" smtClean="0"/>
              <a:t>4.6.2021</a:t>
            </a:fld>
            <a:endParaRPr lang="tr-TR"/>
          </a:p>
        </p:txBody>
      </p:sp>
      <p:sp>
        <p:nvSpPr>
          <p:cNvPr id="5" name="Alt Bilgi Yer Tutucusu 4">
            <a:extLst>
              <a:ext uri="{FF2B5EF4-FFF2-40B4-BE49-F238E27FC236}">
                <a16:creationId xmlns:a16="http://schemas.microsoft.com/office/drawing/2014/main" id="{3E22FE0C-121B-4A0A-B636-8E6C00E85F3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E1FE397-80B8-43D2-BBA9-AA4B55BD054D}"/>
              </a:ext>
            </a:extLst>
          </p:cNvPr>
          <p:cNvSpPr>
            <a:spLocks noGrp="1"/>
          </p:cNvSpPr>
          <p:nvPr>
            <p:ph type="sldNum" sz="quarter" idx="12"/>
          </p:nvPr>
        </p:nvSpPr>
        <p:spPr/>
        <p:txBody>
          <a:bodyPr/>
          <a:lstStyle/>
          <a:p>
            <a:fld id="{85A8253D-0725-444F-8EA3-AEA69F6D31A3}" type="slidenum">
              <a:rPr lang="tr-TR" smtClean="0"/>
              <a:t>‹#›</a:t>
            </a:fld>
            <a:endParaRPr lang="tr-TR"/>
          </a:p>
        </p:txBody>
      </p:sp>
    </p:spTree>
    <p:extLst>
      <p:ext uri="{BB962C8B-B14F-4D97-AF65-F5344CB8AC3E}">
        <p14:creationId xmlns:p14="http://schemas.microsoft.com/office/powerpoint/2010/main" val="2689967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E5BA658-4F8D-4F77-8F1A-95713E2F7A10}"/>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46F8A4E5-01ED-4644-AEAA-0DB1F5BA8015}"/>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BBFE44D-7D32-48A4-8224-098C15DE13C2}"/>
              </a:ext>
            </a:extLst>
          </p:cNvPr>
          <p:cNvSpPr>
            <a:spLocks noGrp="1"/>
          </p:cNvSpPr>
          <p:nvPr>
            <p:ph type="dt" sz="half" idx="10"/>
          </p:nvPr>
        </p:nvSpPr>
        <p:spPr/>
        <p:txBody>
          <a:bodyPr/>
          <a:lstStyle/>
          <a:p>
            <a:fld id="{4C2FA67C-6C33-4FF4-9D85-81D373D821B5}" type="datetimeFigureOut">
              <a:rPr lang="tr-TR" smtClean="0"/>
              <a:t>4.6.2021</a:t>
            </a:fld>
            <a:endParaRPr lang="tr-TR"/>
          </a:p>
        </p:txBody>
      </p:sp>
      <p:sp>
        <p:nvSpPr>
          <p:cNvPr id="5" name="Alt Bilgi Yer Tutucusu 4">
            <a:extLst>
              <a:ext uri="{FF2B5EF4-FFF2-40B4-BE49-F238E27FC236}">
                <a16:creationId xmlns:a16="http://schemas.microsoft.com/office/drawing/2014/main" id="{6F77365C-94BB-445F-966E-61BE49CE5C4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DFD969C-E2D6-441A-A77D-F6B15A0D2DFF}"/>
              </a:ext>
            </a:extLst>
          </p:cNvPr>
          <p:cNvSpPr>
            <a:spLocks noGrp="1"/>
          </p:cNvSpPr>
          <p:nvPr>
            <p:ph type="sldNum" sz="quarter" idx="12"/>
          </p:nvPr>
        </p:nvSpPr>
        <p:spPr/>
        <p:txBody>
          <a:bodyPr/>
          <a:lstStyle/>
          <a:p>
            <a:fld id="{85A8253D-0725-444F-8EA3-AEA69F6D31A3}" type="slidenum">
              <a:rPr lang="tr-TR" smtClean="0"/>
              <a:t>‹#›</a:t>
            </a:fld>
            <a:endParaRPr lang="tr-TR"/>
          </a:p>
        </p:txBody>
      </p:sp>
    </p:spTree>
    <p:extLst>
      <p:ext uri="{BB962C8B-B14F-4D97-AF65-F5344CB8AC3E}">
        <p14:creationId xmlns:p14="http://schemas.microsoft.com/office/powerpoint/2010/main" val="3742655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A388AE4-4B74-44B7-B547-D74471B6C108}"/>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4C85A850-20C7-4710-906F-BDAE283BAE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0CD75BA5-297D-4EDF-AED6-251D2C5EFAAB}"/>
              </a:ext>
            </a:extLst>
          </p:cNvPr>
          <p:cNvSpPr>
            <a:spLocks noGrp="1"/>
          </p:cNvSpPr>
          <p:nvPr>
            <p:ph type="dt" sz="half" idx="10"/>
          </p:nvPr>
        </p:nvSpPr>
        <p:spPr/>
        <p:txBody>
          <a:bodyPr/>
          <a:lstStyle/>
          <a:p>
            <a:fld id="{4C2FA67C-6C33-4FF4-9D85-81D373D821B5}" type="datetimeFigureOut">
              <a:rPr lang="tr-TR" smtClean="0"/>
              <a:t>4.6.2021</a:t>
            </a:fld>
            <a:endParaRPr lang="tr-TR"/>
          </a:p>
        </p:txBody>
      </p:sp>
      <p:sp>
        <p:nvSpPr>
          <p:cNvPr id="5" name="Alt Bilgi Yer Tutucusu 4">
            <a:extLst>
              <a:ext uri="{FF2B5EF4-FFF2-40B4-BE49-F238E27FC236}">
                <a16:creationId xmlns:a16="http://schemas.microsoft.com/office/drawing/2014/main" id="{BC37A3BB-566E-497E-8675-19899649BD3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AC538A3-B7A8-47F1-A9FE-844C6E792E8F}"/>
              </a:ext>
            </a:extLst>
          </p:cNvPr>
          <p:cNvSpPr>
            <a:spLocks noGrp="1"/>
          </p:cNvSpPr>
          <p:nvPr>
            <p:ph type="sldNum" sz="quarter" idx="12"/>
          </p:nvPr>
        </p:nvSpPr>
        <p:spPr/>
        <p:txBody>
          <a:bodyPr/>
          <a:lstStyle/>
          <a:p>
            <a:fld id="{85A8253D-0725-444F-8EA3-AEA69F6D31A3}" type="slidenum">
              <a:rPr lang="tr-TR" smtClean="0"/>
              <a:t>‹#›</a:t>
            </a:fld>
            <a:endParaRPr lang="tr-TR"/>
          </a:p>
        </p:txBody>
      </p:sp>
    </p:spTree>
    <p:extLst>
      <p:ext uri="{BB962C8B-B14F-4D97-AF65-F5344CB8AC3E}">
        <p14:creationId xmlns:p14="http://schemas.microsoft.com/office/powerpoint/2010/main" val="1457466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A9D0FC8-5BD3-4160-8F00-F1F4553BB5A1}"/>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C5402972-515F-4AC1-B9FD-B6DFB2E3ACA1}"/>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53A03CA9-1F9A-4F69-8680-FD6AB249944B}"/>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E84731EB-2459-4865-A8F4-AEF17629C637}"/>
              </a:ext>
            </a:extLst>
          </p:cNvPr>
          <p:cNvSpPr>
            <a:spLocks noGrp="1"/>
          </p:cNvSpPr>
          <p:nvPr>
            <p:ph type="dt" sz="half" idx="10"/>
          </p:nvPr>
        </p:nvSpPr>
        <p:spPr/>
        <p:txBody>
          <a:bodyPr/>
          <a:lstStyle/>
          <a:p>
            <a:fld id="{4C2FA67C-6C33-4FF4-9D85-81D373D821B5}" type="datetimeFigureOut">
              <a:rPr lang="tr-TR" smtClean="0"/>
              <a:t>4.6.2021</a:t>
            </a:fld>
            <a:endParaRPr lang="tr-TR"/>
          </a:p>
        </p:txBody>
      </p:sp>
      <p:sp>
        <p:nvSpPr>
          <p:cNvPr id="6" name="Alt Bilgi Yer Tutucusu 5">
            <a:extLst>
              <a:ext uri="{FF2B5EF4-FFF2-40B4-BE49-F238E27FC236}">
                <a16:creationId xmlns:a16="http://schemas.microsoft.com/office/drawing/2014/main" id="{41F93852-1E61-4C0F-BD6D-2B956DA5642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5E8DF214-1238-43B1-AAA5-54014CE8AC81}"/>
              </a:ext>
            </a:extLst>
          </p:cNvPr>
          <p:cNvSpPr>
            <a:spLocks noGrp="1"/>
          </p:cNvSpPr>
          <p:nvPr>
            <p:ph type="sldNum" sz="quarter" idx="12"/>
          </p:nvPr>
        </p:nvSpPr>
        <p:spPr/>
        <p:txBody>
          <a:bodyPr/>
          <a:lstStyle/>
          <a:p>
            <a:fld id="{85A8253D-0725-444F-8EA3-AEA69F6D31A3}" type="slidenum">
              <a:rPr lang="tr-TR" smtClean="0"/>
              <a:t>‹#›</a:t>
            </a:fld>
            <a:endParaRPr lang="tr-TR"/>
          </a:p>
        </p:txBody>
      </p:sp>
    </p:spTree>
    <p:extLst>
      <p:ext uri="{BB962C8B-B14F-4D97-AF65-F5344CB8AC3E}">
        <p14:creationId xmlns:p14="http://schemas.microsoft.com/office/powerpoint/2010/main" val="2882658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AB22744-8476-4929-9F05-993B658AC83B}"/>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ADDE730D-B699-4278-B3DF-26156DBACD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F8CFC4D9-99EF-4F17-9CD4-95B330D16F0E}"/>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B005AC56-0268-4324-B702-1FBD1870BA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188349F4-D1A9-402D-8174-380D254597FC}"/>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45F2DA28-221C-47DA-894F-52A8C0E0C748}"/>
              </a:ext>
            </a:extLst>
          </p:cNvPr>
          <p:cNvSpPr>
            <a:spLocks noGrp="1"/>
          </p:cNvSpPr>
          <p:nvPr>
            <p:ph type="dt" sz="half" idx="10"/>
          </p:nvPr>
        </p:nvSpPr>
        <p:spPr/>
        <p:txBody>
          <a:bodyPr/>
          <a:lstStyle/>
          <a:p>
            <a:fld id="{4C2FA67C-6C33-4FF4-9D85-81D373D821B5}" type="datetimeFigureOut">
              <a:rPr lang="tr-TR" smtClean="0"/>
              <a:t>4.6.2021</a:t>
            </a:fld>
            <a:endParaRPr lang="tr-TR"/>
          </a:p>
        </p:txBody>
      </p:sp>
      <p:sp>
        <p:nvSpPr>
          <p:cNvPr id="8" name="Alt Bilgi Yer Tutucusu 7">
            <a:extLst>
              <a:ext uri="{FF2B5EF4-FFF2-40B4-BE49-F238E27FC236}">
                <a16:creationId xmlns:a16="http://schemas.microsoft.com/office/drawing/2014/main" id="{8A474B69-2B7B-43A3-AE79-3292F41EB4ED}"/>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1D1358E0-5611-4C19-A1E2-5F0DA122479A}"/>
              </a:ext>
            </a:extLst>
          </p:cNvPr>
          <p:cNvSpPr>
            <a:spLocks noGrp="1"/>
          </p:cNvSpPr>
          <p:nvPr>
            <p:ph type="sldNum" sz="quarter" idx="12"/>
          </p:nvPr>
        </p:nvSpPr>
        <p:spPr/>
        <p:txBody>
          <a:bodyPr/>
          <a:lstStyle/>
          <a:p>
            <a:fld id="{85A8253D-0725-444F-8EA3-AEA69F6D31A3}" type="slidenum">
              <a:rPr lang="tr-TR" smtClean="0"/>
              <a:t>‹#›</a:t>
            </a:fld>
            <a:endParaRPr lang="tr-TR"/>
          </a:p>
        </p:txBody>
      </p:sp>
    </p:spTree>
    <p:extLst>
      <p:ext uri="{BB962C8B-B14F-4D97-AF65-F5344CB8AC3E}">
        <p14:creationId xmlns:p14="http://schemas.microsoft.com/office/powerpoint/2010/main" val="322723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AE2F1D-4EAE-432B-9BAE-6A03B720303E}"/>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C5F0693C-AD88-423A-93EE-984104B7DFB4}"/>
              </a:ext>
            </a:extLst>
          </p:cNvPr>
          <p:cNvSpPr>
            <a:spLocks noGrp="1"/>
          </p:cNvSpPr>
          <p:nvPr>
            <p:ph type="dt" sz="half" idx="10"/>
          </p:nvPr>
        </p:nvSpPr>
        <p:spPr/>
        <p:txBody>
          <a:bodyPr/>
          <a:lstStyle/>
          <a:p>
            <a:fld id="{4C2FA67C-6C33-4FF4-9D85-81D373D821B5}" type="datetimeFigureOut">
              <a:rPr lang="tr-TR" smtClean="0"/>
              <a:t>4.6.2021</a:t>
            </a:fld>
            <a:endParaRPr lang="tr-TR"/>
          </a:p>
        </p:txBody>
      </p:sp>
      <p:sp>
        <p:nvSpPr>
          <p:cNvPr id="4" name="Alt Bilgi Yer Tutucusu 3">
            <a:extLst>
              <a:ext uri="{FF2B5EF4-FFF2-40B4-BE49-F238E27FC236}">
                <a16:creationId xmlns:a16="http://schemas.microsoft.com/office/drawing/2014/main" id="{6876610F-BFE8-45A1-9D92-454B87DF0663}"/>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833DB67A-E781-4CA6-B7E6-8CA8FE6B2226}"/>
              </a:ext>
            </a:extLst>
          </p:cNvPr>
          <p:cNvSpPr>
            <a:spLocks noGrp="1"/>
          </p:cNvSpPr>
          <p:nvPr>
            <p:ph type="sldNum" sz="quarter" idx="12"/>
          </p:nvPr>
        </p:nvSpPr>
        <p:spPr/>
        <p:txBody>
          <a:bodyPr/>
          <a:lstStyle/>
          <a:p>
            <a:fld id="{85A8253D-0725-444F-8EA3-AEA69F6D31A3}" type="slidenum">
              <a:rPr lang="tr-TR" smtClean="0"/>
              <a:t>‹#›</a:t>
            </a:fld>
            <a:endParaRPr lang="tr-TR"/>
          </a:p>
        </p:txBody>
      </p:sp>
    </p:spTree>
    <p:extLst>
      <p:ext uri="{BB962C8B-B14F-4D97-AF65-F5344CB8AC3E}">
        <p14:creationId xmlns:p14="http://schemas.microsoft.com/office/powerpoint/2010/main" val="1888506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7011F73F-9519-4FD3-93B4-C3BA80047D74}"/>
              </a:ext>
            </a:extLst>
          </p:cNvPr>
          <p:cNvSpPr>
            <a:spLocks noGrp="1"/>
          </p:cNvSpPr>
          <p:nvPr>
            <p:ph type="dt" sz="half" idx="10"/>
          </p:nvPr>
        </p:nvSpPr>
        <p:spPr/>
        <p:txBody>
          <a:bodyPr/>
          <a:lstStyle/>
          <a:p>
            <a:fld id="{4C2FA67C-6C33-4FF4-9D85-81D373D821B5}" type="datetimeFigureOut">
              <a:rPr lang="tr-TR" smtClean="0"/>
              <a:t>4.6.2021</a:t>
            </a:fld>
            <a:endParaRPr lang="tr-TR"/>
          </a:p>
        </p:txBody>
      </p:sp>
      <p:sp>
        <p:nvSpPr>
          <p:cNvPr id="3" name="Alt Bilgi Yer Tutucusu 2">
            <a:extLst>
              <a:ext uri="{FF2B5EF4-FFF2-40B4-BE49-F238E27FC236}">
                <a16:creationId xmlns:a16="http://schemas.microsoft.com/office/drawing/2014/main" id="{BA40D40A-4AEC-438A-B601-DD031F87B24C}"/>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C1160743-B982-4D88-8997-1DA016215E96}"/>
              </a:ext>
            </a:extLst>
          </p:cNvPr>
          <p:cNvSpPr>
            <a:spLocks noGrp="1"/>
          </p:cNvSpPr>
          <p:nvPr>
            <p:ph type="sldNum" sz="quarter" idx="12"/>
          </p:nvPr>
        </p:nvSpPr>
        <p:spPr/>
        <p:txBody>
          <a:bodyPr/>
          <a:lstStyle/>
          <a:p>
            <a:fld id="{85A8253D-0725-444F-8EA3-AEA69F6D31A3}" type="slidenum">
              <a:rPr lang="tr-TR" smtClean="0"/>
              <a:t>‹#›</a:t>
            </a:fld>
            <a:endParaRPr lang="tr-TR"/>
          </a:p>
        </p:txBody>
      </p:sp>
    </p:spTree>
    <p:extLst>
      <p:ext uri="{BB962C8B-B14F-4D97-AF65-F5344CB8AC3E}">
        <p14:creationId xmlns:p14="http://schemas.microsoft.com/office/powerpoint/2010/main" val="16043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5AD6DF1-EAB4-4CAC-83AC-127E7C2A861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F32D4A96-2C81-413C-9B3C-114E10D05D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66F6FC0A-AD57-4062-9F3C-1259AB4297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D1094D89-E444-49E2-B416-822E1E646A1D}"/>
              </a:ext>
            </a:extLst>
          </p:cNvPr>
          <p:cNvSpPr>
            <a:spLocks noGrp="1"/>
          </p:cNvSpPr>
          <p:nvPr>
            <p:ph type="dt" sz="half" idx="10"/>
          </p:nvPr>
        </p:nvSpPr>
        <p:spPr/>
        <p:txBody>
          <a:bodyPr/>
          <a:lstStyle/>
          <a:p>
            <a:fld id="{4C2FA67C-6C33-4FF4-9D85-81D373D821B5}" type="datetimeFigureOut">
              <a:rPr lang="tr-TR" smtClean="0"/>
              <a:t>4.6.2021</a:t>
            </a:fld>
            <a:endParaRPr lang="tr-TR"/>
          </a:p>
        </p:txBody>
      </p:sp>
      <p:sp>
        <p:nvSpPr>
          <p:cNvPr id="6" name="Alt Bilgi Yer Tutucusu 5">
            <a:extLst>
              <a:ext uri="{FF2B5EF4-FFF2-40B4-BE49-F238E27FC236}">
                <a16:creationId xmlns:a16="http://schemas.microsoft.com/office/drawing/2014/main" id="{EB964AE0-3557-46E3-BEA8-B0279F15B52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6CE8836-6B3D-466B-9271-CED2F56832F1}"/>
              </a:ext>
            </a:extLst>
          </p:cNvPr>
          <p:cNvSpPr>
            <a:spLocks noGrp="1"/>
          </p:cNvSpPr>
          <p:nvPr>
            <p:ph type="sldNum" sz="quarter" idx="12"/>
          </p:nvPr>
        </p:nvSpPr>
        <p:spPr/>
        <p:txBody>
          <a:bodyPr/>
          <a:lstStyle/>
          <a:p>
            <a:fld id="{85A8253D-0725-444F-8EA3-AEA69F6D31A3}" type="slidenum">
              <a:rPr lang="tr-TR" smtClean="0"/>
              <a:t>‹#›</a:t>
            </a:fld>
            <a:endParaRPr lang="tr-TR"/>
          </a:p>
        </p:txBody>
      </p:sp>
    </p:spTree>
    <p:extLst>
      <p:ext uri="{BB962C8B-B14F-4D97-AF65-F5344CB8AC3E}">
        <p14:creationId xmlns:p14="http://schemas.microsoft.com/office/powerpoint/2010/main" val="3450334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9468C83-98CF-419D-BE78-7B90E9676492}"/>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7FA90280-792B-4FE7-B8E1-017F478087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3E056597-8078-450D-AF1D-24A31B0736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0CA65524-5AC3-4BF1-AF16-FDD0F711AAA2}"/>
              </a:ext>
            </a:extLst>
          </p:cNvPr>
          <p:cNvSpPr>
            <a:spLocks noGrp="1"/>
          </p:cNvSpPr>
          <p:nvPr>
            <p:ph type="dt" sz="half" idx="10"/>
          </p:nvPr>
        </p:nvSpPr>
        <p:spPr/>
        <p:txBody>
          <a:bodyPr/>
          <a:lstStyle/>
          <a:p>
            <a:fld id="{4C2FA67C-6C33-4FF4-9D85-81D373D821B5}" type="datetimeFigureOut">
              <a:rPr lang="tr-TR" smtClean="0"/>
              <a:t>4.6.2021</a:t>
            </a:fld>
            <a:endParaRPr lang="tr-TR"/>
          </a:p>
        </p:txBody>
      </p:sp>
      <p:sp>
        <p:nvSpPr>
          <p:cNvPr id="6" name="Alt Bilgi Yer Tutucusu 5">
            <a:extLst>
              <a:ext uri="{FF2B5EF4-FFF2-40B4-BE49-F238E27FC236}">
                <a16:creationId xmlns:a16="http://schemas.microsoft.com/office/drawing/2014/main" id="{0E2822AE-1CC6-4D94-BFED-2963A1FB08A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816C220-7046-4050-9F7D-E0642BFED280}"/>
              </a:ext>
            </a:extLst>
          </p:cNvPr>
          <p:cNvSpPr>
            <a:spLocks noGrp="1"/>
          </p:cNvSpPr>
          <p:nvPr>
            <p:ph type="sldNum" sz="quarter" idx="12"/>
          </p:nvPr>
        </p:nvSpPr>
        <p:spPr/>
        <p:txBody>
          <a:bodyPr/>
          <a:lstStyle/>
          <a:p>
            <a:fld id="{85A8253D-0725-444F-8EA3-AEA69F6D31A3}" type="slidenum">
              <a:rPr lang="tr-TR" smtClean="0"/>
              <a:t>‹#›</a:t>
            </a:fld>
            <a:endParaRPr lang="tr-TR"/>
          </a:p>
        </p:txBody>
      </p:sp>
    </p:spTree>
    <p:extLst>
      <p:ext uri="{BB962C8B-B14F-4D97-AF65-F5344CB8AC3E}">
        <p14:creationId xmlns:p14="http://schemas.microsoft.com/office/powerpoint/2010/main" val="839050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86C3351D-7108-4FB2-8AD3-1B80282C2F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01684B34-A3B6-4091-B9EF-206286E3AA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C84E379-A835-47A1-BDAD-DBF61345FB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2FA67C-6C33-4FF4-9D85-81D373D821B5}" type="datetimeFigureOut">
              <a:rPr lang="tr-TR" smtClean="0"/>
              <a:t>4.6.2021</a:t>
            </a:fld>
            <a:endParaRPr lang="tr-TR"/>
          </a:p>
        </p:txBody>
      </p:sp>
      <p:sp>
        <p:nvSpPr>
          <p:cNvPr id="5" name="Alt Bilgi Yer Tutucusu 4">
            <a:extLst>
              <a:ext uri="{FF2B5EF4-FFF2-40B4-BE49-F238E27FC236}">
                <a16:creationId xmlns:a16="http://schemas.microsoft.com/office/drawing/2014/main" id="{FC7E21C2-0826-4217-8E08-136A7CE73F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7CB42D0A-9F1D-46A0-8BB2-E413EEF565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A8253D-0725-444F-8EA3-AEA69F6D31A3}" type="slidenum">
              <a:rPr lang="tr-TR" smtClean="0"/>
              <a:t>‹#›</a:t>
            </a:fld>
            <a:endParaRPr lang="tr-TR"/>
          </a:p>
        </p:txBody>
      </p:sp>
    </p:spTree>
    <p:extLst>
      <p:ext uri="{BB962C8B-B14F-4D97-AF65-F5344CB8AC3E}">
        <p14:creationId xmlns:p14="http://schemas.microsoft.com/office/powerpoint/2010/main" val="23432112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a:extLst>
              <a:ext uri="{FF2B5EF4-FFF2-40B4-BE49-F238E27FC236}">
                <a16:creationId xmlns:a16="http://schemas.microsoft.com/office/drawing/2014/main" id="{531B074F-A000-48C9-8AF8-323E11B0E78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638" y="8731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9C38013D-6F04-4183-B913-6454023CC13C}"/>
              </a:ext>
            </a:extLst>
          </p:cNvPr>
          <p:cNvSpPr txBox="1"/>
          <p:nvPr/>
        </p:nvSpPr>
        <p:spPr>
          <a:xfrm>
            <a:off x="1720850" y="1778267"/>
            <a:ext cx="9326562" cy="1754326"/>
          </a:xfrm>
          <a:prstGeom prst="rect">
            <a:avLst/>
          </a:prstGeom>
          <a:noFill/>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tr-TR" sz="3600" b="1" dirty="0">
                <a:solidFill>
                  <a:srgbClr val="203864"/>
                </a:solidFill>
              </a:rPr>
              <a:t>EGE ÜNİVERSİTESİ</a:t>
            </a:r>
          </a:p>
          <a:p>
            <a:pPr algn="ctr" eaLnBrk="1" hangingPunct="1"/>
            <a:r>
              <a:rPr lang="en-US" altLang="tr-TR" sz="3600" b="1" dirty="0">
                <a:solidFill>
                  <a:srgbClr val="203864"/>
                </a:solidFill>
              </a:rPr>
              <a:t>MÜHENDİSLİK FAKÜLTESİ</a:t>
            </a:r>
            <a:endParaRPr lang="tr-TR" altLang="tr-TR" sz="3600" b="1" dirty="0">
              <a:solidFill>
                <a:srgbClr val="203864"/>
              </a:solidFill>
            </a:endParaRPr>
          </a:p>
          <a:p>
            <a:pPr algn="ctr" eaLnBrk="1" hangingPunct="1"/>
            <a:r>
              <a:rPr lang="tr-TR" altLang="tr-TR" sz="3600" b="1" dirty="0">
                <a:solidFill>
                  <a:srgbClr val="203864"/>
                </a:solidFill>
              </a:rPr>
              <a:t>MAKİNA MÜHENDİSLİĞİ BÖLÜMÜ</a:t>
            </a:r>
            <a:endParaRPr lang="en-US" altLang="tr-TR" sz="3600" b="1" dirty="0">
              <a:solidFill>
                <a:srgbClr val="203864"/>
              </a:solidFill>
            </a:endParaRPr>
          </a:p>
        </p:txBody>
      </p:sp>
      <p:sp>
        <p:nvSpPr>
          <p:cNvPr id="15363" name="TextBox 11">
            <a:extLst>
              <a:ext uri="{FF2B5EF4-FFF2-40B4-BE49-F238E27FC236}">
                <a16:creationId xmlns:a16="http://schemas.microsoft.com/office/drawing/2014/main" id="{AE408F92-948B-4B97-A7F1-139204071996}"/>
              </a:ext>
            </a:extLst>
          </p:cNvPr>
          <p:cNvSpPr txBox="1">
            <a:spLocks noChangeArrowheads="1"/>
          </p:cNvSpPr>
          <p:nvPr/>
        </p:nvSpPr>
        <p:spPr bwMode="auto">
          <a:xfrm>
            <a:off x="486913" y="3619705"/>
            <a:ext cx="1110532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4400" b="1" dirty="0">
                <a:solidFill>
                  <a:srgbClr val="00B0F0"/>
                </a:solidFill>
              </a:rPr>
              <a:t>MÜDEK </a:t>
            </a:r>
            <a:r>
              <a:rPr lang="en-US" altLang="en-US" sz="4400" b="1" dirty="0" err="1">
                <a:solidFill>
                  <a:srgbClr val="00B0F0"/>
                </a:solidFill>
              </a:rPr>
              <a:t>ve</a:t>
            </a:r>
            <a:r>
              <a:rPr lang="en-US" altLang="en-US" sz="4400" b="1" dirty="0">
                <a:solidFill>
                  <a:srgbClr val="00B0F0"/>
                </a:solidFill>
              </a:rPr>
              <a:t> </a:t>
            </a:r>
            <a:r>
              <a:rPr lang="en-US" altLang="en-US" sz="4400" b="1" dirty="0" err="1">
                <a:solidFill>
                  <a:srgbClr val="00B0F0"/>
                </a:solidFill>
              </a:rPr>
              <a:t>Değerlendirme</a:t>
            </a:r>
            <a:r>
              <a:rPr lang="en-US" altLang="en-US" sz="4400" b="1" dirty="0">
                <a:solidFill>
                  <a:srgbClr val="00B0F0"/>
                </a:solidFill>
              </a:rPr>
              <a:t> </a:t>
            </a:r>
            <a:r>
              <a:rPr lang="en-US" altLang="en-US" sz="4400" b="1" dirty="0" err="1">
                <a:solidFill>
                  <a:srgbClr val="00B0F0"/>
                </a:solidFill>
              </a:rPr>
              <a:t>Sürecini</a:t>
            </a:r>
            <a:r>
              <a:rPr lang="en-US" altLang="en-US" sz="4400" b="1" dirty="0">
                <a:solidFill>
                  <a:srgbClr val="00B0F0"/>
                </a:solidFill>
              </a:rPr>
              <a:t> </a:t>
            </a:r>
            <a:r>
              <a:rPr lang="en-US" altLang="en-US" sz="4400" b="1" dirty="0" err="1">
                <a:solidFill>
                  <a:srgbClr val="00B0F0"/>
                </a:solidFill>
              </a:rPr>
              <a:t>Tanıtma</a:t>
            </a:r>
            <a:endParaRPr lang="en-US" altLang="en-US" sz="4400" b="1" dirty="0">
              <a:solidFill>
                <a:srgbClr val="00B0F0"/>
              </a:solidFill>
            </a:endParaRPr>
          </a:p>
        </p:txBody>
      </p:sp>
      <p:pic>
        <p:nvPicPr>
          <p:cNvPr id="15364" name="Picture 6">
            <a:extLst>
              <a:ext uri="{FF2B5EF4-FFF2-40B4-BE49-F238E27FC236}">
                <a16:creationId xmlns:a16="http://schemas.microsoft.com/office/drawing/2014/main" id="{76334858-C51D-4CE3-BA69-819031A9A28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5663" y="87313"/>
            <a:ext cx="1730375"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2">
            <a:extLst>
              <a:ext uri="{FF2B5EF4-FFF2-40B4-BE49-F238E27FC236}">
                <a16:creationId xmlns:a16="http://schemas.microsoft.com/office/drawing/2014/main" id="{EB09394E-0F19-442D-AC7D-7D6E9AA91FE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20625" y="47892"/>
            <a:ext cx="1730375"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1">
            <a:extLst>
              <a:ext uri="{FF2B5EF4-FFF2-40B4-BE49-F238E27FC236}">
                <a16:creationId xmlns:a16="http://schemas.microsoft.com/office/drawing/2014/main" id="{5811CFC2-9525-4076-94C8-1CD0850322B9}"/>
              </a:ext>
            </a:extLst>
          </p:cNvPr>
          <p:cNvSpPr txBox="1">
            <a:spLocks noChangeArrowheads="1"/>
          </p:cNvSpPr>
          <p:nvPr/>
        </p:nvSpPr>
        <p:spPr bwMode="auto">
          <a:xfrm>
            <a:off x="633151" y="4680465"/>
            <a:ext cx="1110532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tr-TR" altLang="en-US" b="1" dirty="0">
                <a:solidFill>
                  <a:srgbClr val="FF0000"/>
                </a:solidFill>
              </a:rPr>
              <a:t>4 Haziran 2021, </a:t>
            </a:r>
          </a:p>
          <a:p>
            <a:pPr algn="ctr" eaLnBrk="1" hangingPunct="1">
              <a:lnSpc>
                <a:spcPct val="100000"/>
              </a:lnSpc>
              <a:spcBef>
                <a:spcPct val="0"/>
              </a:spcBef>
              <a:buFontTx/>
              <a:buNone/>
            </a:pPr>
            <a:r>
              <a:rPr lang="tr-TR" altLang="en-US" b="1" dirty="0">
                <a:solidFill>
                  <a:srgbClr val="FF0000"/>
                </a:solidFill>
              </a:rPr>
              <a:t>Lisans 1., 2. 3. ve 4. sınıf Bilgilendirme </a:t>
            </a:r>
            <a:r>
              <a:rPr lang="tr-TR" altLang="en-US" b="1" dirty="0" err="1">
                <a:solidFill>
                  <a:srgbClr val="FF0000"/>
                </a:solidFill>
              </a:rPr>
              <a:t>Teams</a:t>
            </a:r>
            <a:r>
              <a:rPr lang="tr-TR" altLang="en-US" b="1" dirty="0">
                <a:solidFill>
                  <a:srgbClr val="FF0000"/>
                </a:solidFill>
              </a:rPr>
              <a:t> Toplantısı</a:t>
            </a:r>
            <a:endParaRPr lang="en-US" altLang="en-US" b="1" dirty="0">
              <a:solidFill>
                <a:srgbClr val="FF0000"/>
              </a:solidFill>
            </a:endParaRPr>
          </a:p>
        </p:txBody>
      </p:sp>
      <p:pic>
        <p:nvPicPr>
          <p:cNvPr id="10" name="Resim 9">
            <a:extLst>
              <a:ext uri="{FF2B5EF4-FFF2-40B4-BE49-F238E27FC236}">
                <a16:creationId xmlns:a16="http://schemas.microsoft.com/office/drawing/2014/main" id="{3F1DD372-9D93-4420-BAE5-FB72DA69F523}"/>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0105954" y="120628"/>
            <a:ext cx="1486280" cy="15044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33E32F4-45A6-408A-9BA7-495B2F8045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2">
            <a:extLst>
              <a:ext uri="{FF2B5EF4-FFF2-40B4-BE49-F238E27FC236}">
                <a16:creationId xmlns:a16="http://schemas.microsoft.com/office/drawing/2014/main" id="{0494D2AD-4512-472E-8EB5-EA9F123FC8E6}"/>
              </a:ext>
            </a:extLst>
          </p:cNvPr>
          <p:cNvPicPr>
            <a:picLocks noChangeAspect="1"/>
          </p:cNvPicPr>
          <p:nvPr/>
        </p:nvPicPr>
        <p:blipFill>
          <a:blip r:embed="rId3"/>
          <a:stretch>
            <a:fillRect/>
          </a:stretch>
        </p:blipFill>
        <p:spPr>
          <a:xfrm>
            <a:off x="1113182" y="691625"/>
            <a:ext cx="9965636" cy="5666971"/>
          </a:xfrm>
          <a:prstGeom prst="rect">
            <a:avLst/>
          </a:prstGeom>
        </p:spPr>
      </p:pic>
      <p:sp>
        <p:nvSpPr>
          <p:cNvPr id="4" name="Metin kutusu 3">
            <a:extLst>
              <a:ext uri="{FF2B5EF4-FFF2-40B4-BE49-F238E27FC236}">
                <a16:creationId xmlns:a16="http://schemas.microsoft.com/office/drawing/2014/main" id="{FCB81BA8-7CEC-434D-9EED-73A464FB7B17}"/>
              </a:ext>
            </a:extLst>
          </p:cNvPr>
          <p:cNvSpPr txBox="1"/>
          <p:nvPr/>
        </p:nvSpPr>
        <p:spPr>
          <a:xfrm>
            <a:off x="1113182" y="93630"/>
            <a:ext cx="8653670" cy="769441"/>
          </a:xfrm>
          <a:prstGeom prst="rect">
            <a:avLst/>
          </a:prstGeom>
          <a:noFill/>
        </p:spPr>
        <p:txBody>
          <a:bodyPr wrap="square">
            <a:spAutoFit/>
          </a:bodyPr>
          <a:lstStyle/>
          <a:p>
            <a:r>
              <a:rPr lang="tr-TR" sz="4400" dirty="0">
                <a:solidFill>
                  <a:srgbClr val="0000FF"/>
                </a:solidFill>
              </a:rPr>
              <a:t>EUR-ACE Etiketi Veren Ajanslar</a:t>
            </a:r>
          </a:p>
        </p:txBody>
      </p:sp>
      <p:pic>
        <p:nvPicPr>
          <p:cNvPr id="5" name="Resim 4">
            <a:extLst>
              <a:ext uri="{FF2B5EF4-FFF2-40B4-BE49-F238E27FC236}">
                <a16:creationId xmlns:a16="http://schemas.microsoft.com/office/drawing/2014/main" id="{BAD371AD-00F4-46EC-9F8D-35C2EFC9966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705720" y="110821"/>
            <a:ext cx="1486280" cy="1504499"/>
          </a:xfrm>
          <a:prstGeom prst="rect">
            <a:avLst/>
          </a:prstGeom>
          <a:noFill/>
          <a:ln>
            <a:noFill/>
          </a:ln>
        </p:spPr>
      </p:pic>
    </p:spTree>
    <p:extLst>
      <p:ext uri="{BB962C8B-B14F-4D97-AF65-F5344CB8AC3E}">
        <p14:creationId xmlns:p14="http://schemas.microsoft.com/office/powerpoint/2010/main" val="1573733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33E32F4-45A6-408A-9BA7-495B2F8045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2">
            <a:extLst>
              <a:ext uri="{FF2B5EF4-FFF2-40B4-BE49-F238E27FC236}">
                <a16:creationId xmlns:a16="http://schemas.microsoft.com/office/drawing/2014/main" id="{6CBFE180-EE2E-4C11-8B55-39BA8E28398E}"/>
              </a:ext>
            </a:extLst>
          </p:cNvPr>
          <p:cNvPicPr>
            <a:picLocks noChangeAspect="1"/>
          </p:cNvPicPr>
          <p:nvPr/>
        </p:nvPicPr>
        <p:blipFill>
          <a:blip r:embed="rId3"/>
          <a:stretch>
            <a:fillRect/>
          </a:stretch>
        </p:blipFill>
        <p:spPr>
          <a:xfrm>
            <a:off x="1160383" y="185735"/>
            <a:ext cx="8381181" cy="6113078"/>
          </a:xfrm>
          <a:prstGeom prst="rect">
            <a:avLst/>
          </a:prstGeom>
        </p:spPr>
      </p:pic>
      <p:pic>
        <p:nvPicPr>
          <p:cNvPr id="4" name="Resim 3">
            <a:extLst>
              <a:ext uri="{FF2B5EF4-FFF2-40B4-BE49-F238E27FC236}">
                <a16:creationId xmlns:a16="http://schemas.microsoft.com/office/drawing/2014/main" id="{EF8BA2C0-4EA0-4252-A08B-A6776F982FA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105954" y="120628"/>
            <a:ext cx="1486280" cy="1504499"/>
          </a:xfrm>
          <a:prstGeom prst="rect">
            <a:avLst/>
          </a:prstGeom>
          <a:noFill/>
          <a:ln>
            <a:noFill/>
          </a:ln>
        </p:spPr>
      </p:pic>
    </p:spTree>
    <p:extLst>
      <p:ext uri="{BB962C8B-B14F-4D97-AF65-F5344CB8AC3E}">
        <p14:creationId xmlns:p14="http://schemas.microsoft.com/office/powerpoint/2010/main" val="1564683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33E32F4-45A6-408A-9BA7-495B2F8045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Başlık 1">
            <a:extLst>
              <a:ext uri="{FF2B5EF4-FFF2-40B4-BE49-F238E27FC236}">
                <a16:creationId xmlns:a16="http://schemas.microsoft.com/office/drawing/2014/main" id="{34B63572-B064-46EF-91F7-23A2F0A4A839}"/>
              </a:ext>
            </a:extLst>
          </p:cNvPr>
          <p:cNvSpPr txBox="1">
            <a:spLocks/>
          </p:cNvSpPr>
          <p:nvPr/>
        </p:nvSpPr>
        <p:spPr>
          <a:xfrm>
            <a:off x="732183" y="119270"/>
            <a:ext cx="9498496" cy="7365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u="sng">
                <a:solidFill>
                  <a:srgbClr val="0000FF"/>
                </a:solidFill>
                <a:effectLst>
                  <a:outerShdw blurRad="38100" dist="38100" dir="2700000" algn="tl">
                    <a:srgbClr val="000000">
                      <a:alpha val="43137"/>
                    </a:srgbClr>
                  </a:outerShdw>
                </a:effectLst>
                <a:latin typeface="+mn-lt"/>
                <a:ea typeface="+mn-ea"/>
                <a:cs typeface="+mn-cs"/>
              </a:rPr>
              <a:t>MÜDEK Akreditasyonu: Yararlar</a:t>
            </a:r>
            <a:endParaRPr lang="tr-TR" u="sng" dirty="0">
              <a:solidFill>
                <a:srgbClr val="0000FF"/>
              </a:solidFill>
              <a:effectLst>
                <a:outerShdw blurRad="38100" dist="38100" dir="2700000" algn="tl">
                  <a:srgbClr val="000000">
                    <a:alpha val="43137"/>
                  </a:srgbClr>
                </a:outerShdw>
              </a:effectLst>
              <a:latin typeface="+mn-lt"/>
              <a:ea typeface="+mn-ea"/>
              <a:cs typeface="+mn-cs"/>
            </a:endParaRPr>
          </a:p>
        </p:txBody>
      </p:sp>
      <p:sp>
        <p:nvSpPr>
          <p:cNvPr id="4" name="İçerik Yer Tutucusu 2">
            <a:extLst>
              <a:ext uri="{FF2B5EF4-FFF2-40B4-BE49-F238E27FC236}">
                <a16:creationId xmlns:a16="http://schemas.microsoft.com/office/drawing/2014/main" id="{4432E56C-4414-4842-A13C-2A00C0653668}"/>
              </a:ext>
            </a:extLst>
          </p:cNvPr>
          <p:cNvSpPr txBox="1">
            <a:spLocks/>
          </p:cNvSpPr>
          <p:nvPr/>
        </p:nvSpPr>
        <p:spPr>
          <a:xfrm>
            <a:off x="238540" y="954157"/>
            <a:ext cx="11062252" cy="565867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a:solidFill>
                  <a:srgbClr val="0000FF"/>
                </a:solidFill>
              </a:rPr>
              <a:t>İşverenlere, profesyonel mühendislik kuruluşlarına ve Yüksek Lisans/Doktora seviyesinde eğitim veren yükseköğretim kurumlarına, program mezunlarının </a:t>
            </a:r>
            <a:r>
              <a:rPr lang="tr-TR">
                <a:solidFill>
                  <a:srgbClr val="FF0000"/>
                </a:solidFill>
              </a:rPr>
              <a:t>beklenen standartta bir lisans eğitimi </a:t>
            </a:r>
            <a:r>
              <a:rPr lang="tr-TR">
                <a:solidFill>
                  <a:srgbClr val="0000FF"/>
                </a:solidFill>
              </a:rPr>
              <a:t>aldığı </a:t>
            </a:r>
            <a:r>
              <a:rPr lang="tr-TR">
                <a:solidFill>
                  <a:srgbClr val="FF0000"/>
                </a:solidFill>
              </a:rPr>
              <a:t>garantisi ve güvencesi</a:t>
            </a:r>
            <a:r>
              <a:rPr lang="tr-TR">
                <a:solidFill>
                  <a:srgbClr val="0000FF"/>
                </a:solidFill>
              </a:rPr>
              <a:t>. </a:t>
            </a:r>
          </a:p>
          <a:p>
            <a:pPr algn="just"/>
            <a:r>
              <a:rPr lang="tr-TR">
                <a:solidFill>
                  <a:srgbClr val="0000FF"/>
                </a:solidFill>
              </a:rPr>
              <a:t>• Mezunların, </a:t>
            </a:r>
          </a:p>
          <a:p>
            <a:pPr algn="just"/>
            <a:r>
              <a:rPr lang="tr-TR">
                <a:solidFill>
                  <a:srgbClr val="0000FF"/>
                </a:solidFill>
              </a:rPr>
              <a:t>o temel mühendislik alt yapısına, </a:t>
            </a:r>
          </a:p>
          <a:p>
            <a:pPr algn="just"/>
            <a:r>
              <a:rPr lang="tr-TR">
                <a:solidFill>
                  <a:srgbClr val="0000FF"/>
                </a:solidFill>
              </a:rPr>
              <a:t>o takım çalışması, tasarım, iletişim, proje yönetimi gibi becerilere, </a:t>
            </a:r>
          </a:p>
          <a:p>
            <a:pPr algn="just"/>
            <a:r>
              <a:rPr lang="tr-TR">
                <a:solidFill>
                  <a:srgbClr val="0000FF"/>
                </a:solidFill>
              </a:rPr>
              <a:t>o mühendislik uygulamalarının çevreye, güvenliğe etkileri, etik uygulamalarla ilgili bilgilere sahip olduklarına dair güvence.</a:t>
            </a:r>
          </a:p>
          <a:p>
            <a:pPr algn="just"/>
            <a:r>
              <a:rPr lang="tr-TR">
                <a:solidFill>
                  <a:srgbClr val="0000FF"/>
                </a:solidFill>
              </a:rPr>
              <a:t> • Değerlendirmelerin, </a:t>
            </a:r>
            <a:r>
              <a:rPr lang="tr-TR">
                <a:solidFill>
                  <a:srgbClr val="FF0000"/>
                </a:solidFill>
              </a:rPr>
              <a:t>üniversitelerden ve sanayiden</a:t>
            </a:r>
            <a:r>
              <a:rPr lang="tr-TR">
                <a:solidFill>
                  <a:srgbClr val="0000FF"/>
                </a:solidFill>
              </a:rPr>
              <a:t>, gönüllü çalışan, değerlendirilen kurumla ilişkisi bulunmayan uzmanlar tarafından yapılmasının verdiği güven.</a:t>
            </a:r>
            <a:endParaRPr lang="tr-TR" dirty="0">
              <a:solidFill>
                <a:srgbClr val="0000FF"/>
              </a:solidFill>
            </a:endParaRPr>
          </a:p>
        </p:txBody>
      </p:sp>
      <p:pic>
        <p:nvPicPr>
          <p:cNvPr id="5" name="Resim 4">
            <a:extLst>
              <a:ext uri="{FF2B5EF4-FFF2-40B4-BE49-F238E27FC236}">
                <a16:creationId xmlns:a16="http://schemas.microsoft.com/office/drawing/2014/main" id="{8FFBC538-89A7-4C6A-AEEF-84BE0D55BBB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962862" y="0"/>
            <a:ext cx="1229138" cy="1107942"/>
          </a:xfrm>
          <a:prstGeom prst="rect">
            <a:avLst/>
          </a:prstGeom>
          <a:noFill/>
          <a:ln>
            <a:noFill/>
          </a:ln>
        </p:spPr>
      </p:pic>
    </p:spTree>
    <p:extLst>
      <p:ext uri="{BB962C8B-B14F-4D97-AF65-F5344CB8AC3E}">
        <p14:creationId xmlns:p14="http://schemas.microsoft.com/office/powerpoint/2010/main" val="1765764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33E32F4-45A6-408A-9BA7-495B2F8045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Başlık 1">
            <a:extLst>
              <a:ext uri="{FF2B5EF4-FFF2-40B4-BE49-F238E27FC236}">
                <a16:creationId xmlns:a16="http://schemas.microsoft.com/office/drawing/2014/main" id="{26CF3287-6E82-4895-BBA2-ADF451CBEEE9}"/>
              </a:ext>
            </a:extLst>
          </p:cNvPr>
          <p:cNvSpPr txBox="1">
            <a:spLocks/>
          </p:cNvSpPr>
          <p:nvPr/>
        </p:nvSpPr>
        <p:spPr>
          <a:xfrm>
            <a:off x="281607" y="179595"/>
            <a:ext cx="11628786" cy="138416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u="sng" dirty="0">
                <a:solidFill>
                  <a:srgbClr val="FF0000"/>
                </a:solidFill>
                <a:latin typeface="+mn-lt"/>
                <a:ea typeface="+mn-ea"/>
                <a:cs typeface="+mn-cs"/>
              </a:rPr>
              <a:t>MÜDEK Akreditasyonunun Öğrencilere ve </a:t>
            </a:r>
          </a:p>
          <a:p>
            <a:r>
              <a:rPr lang="tr-TR" sz="3200" u="sng" dirty="0">
                <a:solidFill>
                  <a:srgbClr val="FF0000"/>
                </a:solidFill>
                <a:latin typeface="+mn-lt"/>
                <a:ea typeface="+mn-ea"/>
                <a:cs typeface="+mn-cs"/>
              </a:rPr>
              <a:t>Mezunlara Sağlayacağı Yararlar</a:t>
            </a:r>
          </a:p>
        </p:txBody>
      </p:sp>
      <p:sp>
        <p:nvSpPr>
          <p:cNvPr id="4" name="İçerik Yer Tutucusu 2">
            <a:extLst>
              <a:ext uri="{FF2B5EF4-FFF2-40B4-BE49-F238E27FC236}">
                <a16:creationId xmlns:a16="http://schemas.microsoft.com/office/drawing/2014/main" id="{A90AB80E-1508-4350-976E-5D074BDAC53D}"/>
              </a:ext>
            </a:extLst>
          </p:cNvPr>
          <p:cNvSpPr txBox="1">
            <a:spLocks/>
          </p:cNvSpPr>
          <p:nvPr/>
        </p:nvSpPr>
        <p:spPr>
          <a:xfrm>
            <a:off x="281607" y="1193696"/>
            <a:ext cx="11247784" cy="5259421"/>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a:solidFill>
                  <a:srgbClr val="0000FF"/>
                </a:solidFill>
              </a:rPr>
              <a:t>Uluslararası tanınırlığı olan bir programdan mezun olma imkanı sağlar:</a:t>
            </a:r>
          </a:p>
          <a:p>
            <a:pPr algn="just">
              <a:buFont typeface="Wingdings" panose="05000000000000000000" pitchFamily="2" charset="2"/>
              <a:buChar char="ü"/>
            </a:pPr>
            <a:r>
              <a:rPr lang="tr-TR">
                <a:solidFill>
                  <a:srgbClr val="0000FF"/>
                </a:solidFill>
              </a:rPr>
              <a:t>MÜDEK’in verdiği EUR-ACE® Etiketi 15 ülkenin akreditasyon ajansı tarafından karşılıklı tanınıyor.</a:t>
            </a:r>
          </a:p>
          <a:p>
            <a:pPr algn="just">
              <a:buFont typeface="Wingdings" panose="05000000000000000000" pitchFamily="2" charset="2"/>
              <a:buChar char="ü"/>
            </a:pPr>
            <a:r>
              <a:rPr lang="tr-TR">
                <a:solidFill>
                  <a:srgbClr val="0000FF"/>
                </a:solidFill>
              </a:rPr>
              <a:t>MÜDEK akreditasyonu Washington Accord üyesi 20 akreditasyon ajansı tarafından karşılıklı tanınıyor.</a:t>
            </a:r>
          </a:p>
          <a:p>
            <a:pPr algn="just">
              <a:buFont typeface="Wingdings" panose="05000000000000000000" pitchFamily="2" charset="2"/>
              <a:buChar char="ü"/>
            </a:pPr>
            <a:r>
              <a:rPr lang="tr-TR">
                <a:solidFill>
                  <a:srgbClr val="0000FF"/>
                </a:solidFill>
              </a:rPr>
              <a:t>İş başvurusu sırasında, uluslararası mühendislik eğitimi standartlarını sağlayan bir programdan mezun olduğunu belgelemeyi sağlar.</a:t>
            </a:r>
          </a:p>
          <a:p>
            <a:pPr marL="0" indent="0" algn="just">
              <a:buFont typeface="Arial" panose="020B0604020202020204" pitchFamily="34" charset="0"/>
              <a:buNone/>
            </a:pPr>
            <a:r>
              <a:rPr lang="tr-TR">
                <a:solidFill>
                  <a:srgbClr val="0000FF"/>
                </a:solidFill>
              </a:rPr>
              <a:t>• Mezunların </a:t>
            </a:r>
            <a:r>
              <a:rPr lang="tr-TR">
                <a:solidFill>
                  <a:srgbClr val="FF0000"/>
                </a:solidFill>
              </a:rPr>
              <a:t>uluslararası standartlarda eğitim almış </a:t>
            </a:r>
            <a:r>
              <a:rPr lang="tr-TR">
                <a:solidFill>
                  <a:srgbClr val="0000FF"/>
                </a:solidFill>
              </a:rPr>
              <a:t>oldukları konusunda garanti.</a:t>
            </a:r>
          </a:p>
          <a:p>
            <a:pPr algn="just">
              <a:buFont typeface="Wingdings" panose="05000000000000000000" pitchFamily="2" charset="2"/>
              <a:buChar char="ü"/>
            </a:pPr>
            <a:r>
              <a:rPr lang="tr-TR">
                <a:solidFill>
                  <a:srgbClr val="0000FF"/>
                </a:solidFill>
              </a:rPr>
              <a:t>EUR-ACE® etiketi olan programdan mezun olmak FEANI’nin Eur-Ing unvanını almak için gerekli eğitim koşulunu sağlar.</a:t>
            </a:r>
          </a:p>
          <a:p>
            <a:pPr algn="just">
              <a:buFont typeface="Wingdings" panose="05000000000000000000" pitchFamily="2" charset="2"/>
              <a:buChar char="ü"/>
            </a:pPr>
            <a:r>
              <a:rPr lang="tr-TR">
                <a:solidFill>
                  <a:srgbClr val="0000FF"/>
                </a:solidFill>
              </a:rPr>
              <a:t> İş bulmakta önemli bir referans.</a:t>
            </a:r>
          </a:p>
          <a:p>
            <a:pPr algn="just">
              <a:buFont typeface="Wingdings" panose="05000000000000000000" pitchFamily="2" charset="2"/>
              <a:buChar char="ü"/>
            </a:pPr>
            <a:endParaRPr lang="tr-TR" dirty="0">
              <a:solidFill>
                <a:srgbClr val="0000FF"/>
              </a:solidFill>
            </a:endParaRPr>
          </a:p>
        </p:txBody>
      </p:sp>
      <p:pic>
        <p:nvPicPr>
          <p:cNvPr id="5" name="Resim 4">
            <a:extLst>
              <a:ext uri="{FF2B5EF4-FFF2-40B4-BE49-F238E27FC236}">
                <a16:creationId xmlns:a16="http://schemas.microsoft.com/office/drawing/2014/main" id="{B05F8AF0-D378-4CD6-B2E5-031DB4D660E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885112" y="76524"/>
            <a:ext cx="1215782" cy="1220244"/>
          </a:xfrm>
          <a:prstGeom prst="rect">
            <a:avLst/>
          </a:prstGeom>
          <a:noFill/>
          <a:ln>
            <a:noFill/>
          </a:ln>
        </p:spPr>
      </p:pic>
    </p:spTree>
    <p:extLst>
      <p:ext uri="{BB962C8B-B14F-4D97-AF65-F5344CB8AC3E}">
        <p14:creationId xmlns:p14="http://schemas.microsoft.com/office/powerpoint/2010/main" val="2142612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33E32F4-45A6-408A-9BA7-495B2F8045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Başlık 1">
            <a:extLst>
              <a:ext uri="{FF2B5EF4-FFF2-40B4-BE49-F238E27FC236}">
                <a16:creationId xmlns:a16="http://schemas.microsoft.com/office/drawing/2014/main" id="{8F84BAE8-2CD8-4B7A-9A53-529E48BF2351}"/>
              </a:ext>
            </a:extLst>
          </p:cNvPr>
          <p:cNvSpPr txBox="1">
            <a:spLocks/>
          </p:cNvSpPr>
          <p:nvPr/>
        </p:nvSpPr>
        <p:spPr>
          <a:xfrm>
            <a:off x="281607" y="179595"/>
            <a:ext cx="11628786" cy="138416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u="sng" dirty="0">
                <a:solidFill>
                  <a:srgbClr val="FF0000"/>
                </a:solidFill>
                <a:latin typeface="+mn-lt"/>
                <a:ea typeface="+mn-ea"/>
                <a:cs typeface="+mn-cs"/>
              </a:rPr>
              <a:t>MÜDEK Akreditasyonunun Öğrencilere ve </a:t>
            </a:r>
          </a:p>
          <a:p>
            <a:r>
              <a:rPr lang="tr-TR" sz="3200" u="sng" dirty="0">
                <a:solidFill>
                  <a:srgbClr val="FF0000"/>
                </a:solidFill>
                <a:latin typeface="+mn-lt"/>
                <a:ea typeface="+mn-ea"/>
                <a:cs typeface="+mn-cs"/>
              </a:rPr>
              <a:t>Mezunlara Sağlayacağı Yararlar</a:t>
            </a:r>
          </a:p>
        </p:txBody>
      </p:sp>
      <p:sp>
        <p:nvSpPr>
          <p:cNvPr id="6" name="İçerik Yer Tutucusu 2">
            <a:extLst>
              <a:ext uri="{FF2B5EF4-FFF2-40B4-BE49-F238E27FC236}">
                <a16:creationId xmlns:a16="http://schemas.microsoft.com/office/drawing/2014/main" id="{245FAD83-7685-4F81-A22B-8CA7CA1A0B6C}"/>
              </a:ext>
            </a:extLst>
          </p:cNvPr>
          <p:cNvSpPr txBox="1">
            <a:spLocks/>
          </p:cNvSpPr>
          <p:nvPr/>
        </p:nvSpPr>
        <p:spPr>
          <a:xfrm>
            <a:off x="281607" y="1418984"/>
            <a:ext cx="11247784" cy="467701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a:solidFill>
                  <a:srgbClr val="0000FF"/>
                </a:solidFill>
              </a:rPr>
              <a:t>Programlarına uluslararası tanınırlık sağlar</a:t>
            </a:r>
          </a:p>
          <a:p>
            <a:r>
              <a:rPr lang="tr-TR">
                <a:solidFill>
                  <a:srgbClr val="0000FF"/>
                </a:solidFill>
              </a:rPr>
              <a:t>Daha parlak öğrencileri programa başvurmasını teşvik eder:</a:t>
            </a:r>
          </a:p>
          <a:p>
            <a:pPr>
              <a:buFont typeface="Wingdings" panose="05000000000000000000" pitchFamily="2" charset="2"/>
              <a:buChar char="ü"/>
            </a:pPr>
            <a:r>
              <a:rPr lang="tr-TR">
                <a:solidFill>
                  <a:srgbClr val="0000FF"/>
                </a:solidFill>
              </a:rPr>
              <a:t> 2016 yılından başlayarak programların akreditasyon bilgisi ÖSYS kılavuzunda açıklanıyor.</a:t>
            </a:r>
          </a:p>
          <a:p>
            <a:r>
              <a:rPr lang="tr-TR">
                <a:solidFill>
                  <a:srgbClr val="0000FF"/>
                </a:solidFill>
              </a:rPr>
              <a:t>Lisans programlarının kalitesi hakkında güvenilir bilgi vererek mezunlarının lisansüstü programlara kabulü destekler.</a:t>
            </a:r>
          </a:p>
          <a:p>
            <a:r>
              <a:rPr lang="tr-TR">
                <a:solidFill>
                  <a:srgbClr val="0000FF"/>
                </a:solidFill>
              </a:rPr>
              <a:t>Kurumun kendisini daha iyi tanıyıp geliştirmesini sağlar.</a:t>
            </a:r>
            <a:endParaRPr lang="tr-TR" dirty="0">
              <a:solidFill>
                <a:srgbClr val="0000FF"/>
              </a:solidFill>
            </a:endParaRPr>
          </a:p>
        </p:txBody>
      </p:sp>
      <p:pic>
        <p:nvPicPr>
          <p:cNvPr id="7" name="Resim 6">
            <a:extLst>
              <a:ext uri="{FF2B5EF4-FFF2-40B4-BE49-F238E27FC236}">
                <a16:creationId xmlns:a16="http://schemas.microsoft.com/office/drawing/2014/main" id="{A6CD8501-9CB0-47AC-8B27-08FF3604429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105954" y="120628"/>
            <a:ext cx="1486280" cy="1504499"/>
          </a:xfrm>
          <a:prstGeom prst="rect">
            <a:avLst/>
          </a:prstGeom>
          <a:noFill/>
          <a:ln>
            <a:noFill/>
          </a:ln>
        </p:spPr>
      </p:pic>
    </p:spTree>
    <p:extLst>
      <p:ext uri="{BB962C8B-B14F-4D97-AF65-F5344CB8AC3E}">
        <p14:creationId xmlns:p14="http://schemas.microsoft.com/office/powerpoint/2010/main" val="830001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33E32F4-45A6-408A-9BA7-495B2F8045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Başlık 1">
            <a:extLst>
              <a:ext uri="{FF2B5EF4-FFF2-40B4-BE49-F238E27FC236}">
                <a16:creationId xmlns:a16="http://schemas.microsoft.com/office/drawing/2014/main" id="{005CB0B0-B551-4171-A22D-1A3CB150E5CB}"/>
              </a:ext>
            </a:extLst>
          </p:cNvPr>
          <p:cNvSpPr txBox="1">
            <a:spLocks/>
          </p:cNvSpPr>
          <p:nvPr/>
        </p:nvSpPr>
        <p:spPr>
          <a:xfrm>
            <a:off x="503583" y="189032"/>
            <a:ext cx="8388626" cy="940904"/>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u="sng" dirty="0">
                <a:solidFill>
                  <a:srgbClr val="0000FF"/>
                </a:solidFill>
                <a:effectLst>
                  <a:outerShdw blurRad="38100" dist="38100" dir="2700000" algn="tl">
                    <a:srgbClr val="000000">
                      <a:alpha val="43137"/>
                    </a:srgbClr>
                  </a:outerShdw>
                </a:effectLst>
                <a:latin typeface="+mn-lt"/>
                <a:ea typeface="+mn-ea"/>
                <a:cs typeface="+mn-cs"/>
              </a:rPr>
              <a:t>MÜDEK Akreditasyonu: Yararlar</a:t>
            </a:r>
            <a:br>
              <a:rPr lang="tr-TR" u="sng" dirty="0">
                <a:solidFill>
                  <a:srgbClr val="0000FF"/>
                </a:solidFill>
                <a:effectLst>
                  <a:outerShdw blurRad="38100" dist="38100" dir="2700000" algn="tl">
                    <a:srgbClr val="000000">
                      <a:alpha val="43137"/>
                    </a:srgbClr>
                  </a:outerShdw>
                </a:effectLst>
                <a:latin typeface="+mn-lt"/>
                <a:ea typeface="+mn-ea"/>
                <a:cs typeface="+mn-cs"/>
              </a:rPr>
            </a:br>
            <a:r>
              <a:rPr lang="tr-TR" u="sng" dirty="0">
                <a:solidFill>
                  <a:srgbClr val="0000FF"/>
                </a:solidFill>
                <a:effectLst>
                  <a:outerShdw blurRad="38100" dist="38100" dir="2700000" algn="tl">
                    <a:srgbClr val="000000">
                      <a:alpha val="43137"/>
                    </a:srgbClr>
                  </a:outerShdw>
                </a:effectLst>
                <a:latin typeface="+mn-lt"/>
                <a:ea typeface="+mn-ea"/>
                <a:cs typeface="+mn-cs"/>
              </a:rPr>
              <a:t>(Yükseköğretim Kurumu Açısından)</a:t>
            </a:r>
          </a:p>
        </p:txBody>
      </p:sp>
      <p:sp>
        <p:nvSpPr>
          <p:cNvPr id="4" name="İçerik Yer Tutucusu 2">
            <a:extLst>
              <a:ext uri="{FF2B5EF4-FFF2-40B4-BE49-F238E27FC236}">
                <a16:creationId xmlns:a16="http://schemas.microsoft.com/office/drawing/2014/main" id="{DDABBDB6-9615-4882-9AE5-9C355250B68F}"/>
              </a:ext>
            </a:extLst>
          </p:cNvPr>
          <p:cNvSpPr txBox="1">
            <a:spLocks/>
          </p:cNvSpPr>
          <p:nvPr/>
        </p:nvSpPr>
        <p:spPr>
          <a:xfrm>
            <a:off x="159027" y="1129936"/>
            <a:ext cx="10467180" cy="5161721"/>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dirty="0">
                <a:solidFill>
                  <a:srgbClr val="0000FF"/>
                </a:solidFill>
              </a:rPr>
              <a:t>Akreditasyon için değerlendirmeye hazırlık süreci, programın ve kurumun kendisini daha iyi tanımasına fırsat sağlayan öğretici bir </a:t>
            </a:r>
            <a:r>
              <a:rPr lang="tr-TR" dirty="0" err="1">
                <a:solidFill>
                  <a:srgbClr val="0000FF"/>
                </a:solidFill>
              </a:rPr>
              <a:t>özdeğerlendirme</a:t>
            </a:r>
            <a:r>
              <a:rPr lang="tr-TR" dirty="0">
                <a:solidFill>
                  <a:srgbClr val="0000FF"/>
                </a:solidFill>
              </a:rPr>
              <a:t> süreci</a:t>
            </a:r>
          </a:p>
          <a:p>
            <a:pPr algn="just"/>
            <a:r>
              <a:rPr lang="tr-TR" dirty="0">
                <a:solidFill>
                  <a:srgbClr val="0000FF"/>
                </a:solidFill>
              </a:rPr>
              <a:t>Mühendislik eğitimi kalitesinin bağımsız bir dış değerlendirme kuruluşu tarafından onaylanması</a:t>
            </a:r>
          </a:p>
          <a:p>
            <a:pPr algn="just"/>
            <a:r>
              <a:rPr lang="tr-TR" dirty="0">
                <a:solidFill>
                  <a:srgbClr val="0000FF"/>
                </a:solidFill>
              </a:rPr>
              <a:t> Eğitim programlarının uluslararası standartlarla uyumluluğunun belgelenmesi</a:t>
            </a:r>
          </a:p>
          <a:p>
            <a:pPr algn="just"/>
            <a:r>
              <a:rPr lang="tr-TR" dirty="0">
                <a:solidFill>
                  <a:srgbClr val="0000FF"/>
                </a:solidFill>
              </a:rPr>
              <a:t>Sürekli iyileşme çalışmalarının benimsenmesi</a:t>
            </a:r>
          </a:p>
          <a:p>
            <a:pPr algn="just"/>
            <a:r>
              <a:rPr lang="tr-TR" dirty="0">
                <a:solidFill>
                  <a:srgbClr val="0000FF"/>
                </a:solidFill>
              </a:rPr>
              <a:t>Yükseköğretim Kurumları arasında prestijli bir konuma gelme</a:t>
            </a:r>
          </a:p>
          <a:p>
            <a:pPr algn="just"/>
            <a:r>
              <a:rPr lang="tr-TR" dirty="0">
                <a:solidFill>
                  <a:srgbClr val="0000FF"/>
                </a:solidFill>
              </a:rPr>
              <a:t>Mezunlar ve işverenler gibi paydaşlarla ilişkilerin sıkı tutulması</a:t>
            </a:r>
          </a:p>
          <a:p>
            <a:pPr algn="just"/>
            <a:r>
              <a:rPr lang="tr-TR" dirty="0">
                <a:solidFill>
                  <a:srgbClr val="0000FF"/>
                </a:solidFill>
              </a:rPr>
              <a:t>Üniversite-sanayi işbirliğinin güçlenmesi</a:t>
            </a:r>
          </a:p>
          <a:p>
            <a:pPr algn="just"/>
            <a:r>
              <a:rPr lang="tr-TR" dirty="0">
                <a:solidFill>
                  <a:srgbClr val="0000FF"/>
                </a:solidFill>
              </a:rPr>
              <a:t>Nitelikli öğrenci talebinde artış</a:t>
            </a:r>
          </a:p>
        </p:txBody>
      </p:sp>
      <p:pic>
        <p:nvPicPr>
          <p:cNvPr id="5" name="Resim 4">
            <a:extLst>
              <a:ext uri="{FF2B5EF4-FFF2-40B4-BE49-F238E27FC236}">
                <a16:creationId xmlns:a16="http://schemas.microsoft.com/office/drawing/2014/main" id="{DD1F8C14-6FB9-4931-9FC7-96175CDBA96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705720" y="0"/>
            <a:ext cx="1486280" cy="1504499"/>
          </a:xfrm>
          <a:prstGeom prst="rect">
            <a:avLst/>
          </a:prstGeom>
          <a:noFill/>
          <a:ln>
            <a:noFill/>
          </a:ln>
        </p:spPr>
      </p:pic>
    </p:spTree>
    <p:extLst>
      <p:ext uri="{BB962C8B-B14F-4D97-AF65-F5344CB8AC3E}">
        <p14:creationId xmlns:p14="http://schemas.microsoft.com/office/powerpoint/2010/main" val="3348857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33E32F4-45A6-408A-9BA7-495B2F8045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Başlık 1">
            <a:extLst>
              <a:ext uri="{FF2B5EF4-FFF2-40B4-BE49-F238E27FC236}">
                <a16:creationId xmlns:a16="http://schemas.microsoft.com/office/drawing/2014/main" id="{D7D561A7-A05E-47BE-8395-59A82D0480B4}"/>
              </a:ext>
            </a:extLst>
          </p:cNvPr>
          <p:cNvSpPr txBox="1">
            <a:spLocks/>
          </p:cNvSpPr>
          <p:nvPr/>
        </p:nvSpPr>
        <p:spPr>
          <a:xfrm>
            <a:off x="281607" y="179595"/>
            <a:ext cx="11628786" cy="138416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u="sng">
                <a:solidFill>
                  <a:srgbClr val="FF0000"/>
                </a:solidFill>
                <a:latin typeface="+mn-lt"/>
                <a:ea typeface="+mn-ea"/>
                <a:cs typeface="+mn-cs"/>
              </a:rPr>
              <a:t>MÜDEK Akreditasyonunun</a:t>
            </a:r>
            <a:br>
              <a:rPr lang="tr-TR" sz="3200" u="sng">
                <a:solidFill>
                  <a:srgbClr val="FF0000"/>
                </a:solidFill>
                <a:latin typeface="+mn-lt"/>
                <a:ea typeface="+mn-ea"/>
                <a:cs typeface="+mn-cs"/>
              </a:rPr>
            </a:br>
            <a:r>
              <a:rPr lang="tr-TR" sz="3200" u="sng">
                <a:solidFill>
                  <a:srgbClr val="FF0000"/>
                </a:solidFill>
                <a:latin typeface="+mn-lt"/>
                <a:ea typeface="+mn-ea"/>
                <a:cs typeface="+mn-cs"/>
              </a:rPr>
              <a:t>İşverenler Sağlayacağı Yararlar</a:t>
            </a:r>
            <a:endParaRPr lang="tr-TR" sz="3200" u="sng" dirty="0">
              <a:solidFill>
                <a:srgbClr val="FF0000"/>
              </a:solidFill>
              <a:latin typeface="+mn-lt"/>
              <a:ea typeface="+mn-ea"/>
              <a:cs typeface="+mn-cs"/>
            </a:endParaRPr>
          </a:p>
        </p:txBody>
      </p:sp>
      <p:sp>
        <p:nvSpPr>
          <p:cNvPr id="4" name="İçerik Yer Tutucusu 2">
            <a:extLst>
              <a:ext uri="{FF2B5EF4-FFF2-40B4-BE49-F238E27FC236}">
                <a16:creationId xmlns:a16="http://schemas.microsoft.com/office/drawing/2014/main" id="{058BC8BC-C202-494F-AF82-5715130308E4}"/>
              </a:ext>
            </a:extLst>
          </p:cNvPr>
          <p:cNvSpPr txBox="1">
            <a:spLocks/>
          </p:cNvSpPr>
          <p:nvPr/>
        </p:nvSpPr>
        <p:spPr>
          <a:xfrm>
            <a:off x="281607" y="2060356"/>
            <a:ext cx="11247784" cy="467701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dirty="0">
                <a:solidFill>
                  <a:srgbClr val="0000FF"/>
                </a:solidFill>
              </a:rPr>
              <a:t>İş başvurusu yapan adayların bilgi ve becerilerinin uluslararası mühendislik eğitimi standartlarına uygunluğunu gösterir.</a:t>
            </a:r>
          </a:p>
          <a:p>
            <a:pPr marL="0" indent="0">
              <a:buFont typeface="Arial" panose="020B0604020202020204" pitchFamily="34" charset="0"/>
              <a:buNone/>
            </a:pPr>
            <a:endParaRPr lang="tr-TR" dirty="0">
              <a:solidFill>
                <a:srgbClr val="0000FF"/>
              </a:solidFill>
            </a:endParaRPr>
          </a:p>
          <a:p>
            <a:r>
              <a:rPr lang="tr-TR" dirty="0">
                <a:solidFill>
                  <a:srgbClr val="0000FF"/>
                </a:solidFill>
              </a:rPr>
              <a:t>Adayların mezun oldukları mühendislik programlarının kalitesi konusunda güvenilir bilgi sağlar.</a:t>
            </a:r>
          </a:p>
        </p:txBody>
      </p:sp>
      <p:pic>
        <p:nvPicPr>
          <p:cNvPr id="5" name="Resim 4">
            <a:extLst>
              <a:ext uri="{FF2B5EF4-FFF2-40B4-BE49-F238E27FC236}">
                <a16:creationId xmlns:a16="http://schemas.microsoft.com/office/drawing/2014/main" id="{3435CD07-C3D9-4AFD-BD1E-97E055D61F2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105954" y="120628"/>
            <a:ext cx="1486280" cy="1504499"/>
          </a:xfrm>
          <a:prstGeom prst="rect">
            <a:avLst/>
          </a:prstGeom>
          <a:noFill/>
          <a:ln>
            <a:noFill/>
          </a:ln>
        </p:spPr>
      </p:pic>
    </p:spTree>
    <p:extLst>
      <p:ext uri="{BB962C8B-B14F-4D97-AF65-F5344CB8AC3E}">
        <p14:creationId xmlns:p14="http://schemas.microsoft.com/office/powerpoint/2010/main" val="3695412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33E32F4-45A6-408A-9BA7-495B2F8045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2">
            <a:extLst>
              <a:ext uri="{FF2B5EF4-FFF2-40B4-BE49-F238E27FC236}">
                <a16:creationId xmlns:a16="http://schemas.microsoft.com/office/drawing/2014/main" id="{1569EA93-368E-47EF-B82A-2EA4DCB0DA4B}"/>
              </a:ext>
            </a:extLst>
          </p:cNvPr>
          <p:cNvPicPr>
            <a:picLocks noChangeAspect="1"/>
          </p:cNvPicPr>
          <p:nvPr/>
        </p:nvPicPr>
        <p:blipFill>
          <a:blip r:embed="rId3"/>
          <a:stretch>
            <a:fillRect/>
          </a:stretch>
        </p:blipFill>
        <p:spPr>
          <a:xfrm>
            <a:off x="463826" y="277049"/>
            <a:ext cx="10917302" cy="6109683"/>
          </a:xfrm>
          <a:prstGeom prst="rect">
            <a:avLst/>
          </a:prstGeom>
        </p:spPr>
      </p:pic>
      <p:pic>
        <p:nvPicPr>
          <p:cNvPr id="4" name="Resim 3">
            <a:extLst>
              <a:ext uri="{FF2B5EF4-FFF2-40B4-BE49-F238E27FC236}">
                <a16:creationId xmlns:a16="http://schemas.microsoft.com/office/drawing/2014/main" id="{9EBA71B7-11FC-48E6-9FA9-A5C8D02FBE5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637988" y="94124"/>
            <a:ext cx="1486280" cy="1504499"/>
          </a:xfrm>
          <a:prstGeom prst="rect">
            <a:avLst/>
          </a:prstGeom>
          <a:noFill/>
          <a:ln>
            <a:noFill/>
          </a:ln>
        </p:spPr>
      </p:pic>
    </p:spTree>
    <p:extLst>
      <p:ext uri="{BB962C8B-B14F-4D97-AF65-F5344CB8AC3E}">
        <p14:creationId xmlns:p14="http://schemas.microsoft.com/office/powerpoint/2010/main" val="1542930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33E32F4-45A6-408A-9BA7-495B2F8045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Metin kutusu 5">
            <a:extLst>
              <a:ext uri="{FF2B5EF4-FFF2-40B4-BE49-F238E27FC236}">
                <a16:creationId xmlns:a16="http://schemas.microsoft.com/office/drawing/2014/main" id="{B38B1000-F343-43C5-919D-716A607DA1C4}"/>
              </a:ext>
            </a:extLst>
          </p:cNvPr>
          <p:cNvSpPr txBox="1"/>
          <p:nvPr/>
        </p:nvSpPr>
        <p:spPr>
          <a:xfrm>
            <a:off x="92765" y="615364"/>
            <a:ext cx="11701669" cy="6001643"/>
          </a:xfrm>
          <a:prstGeom prst="rect">
            <a:avLst/>
          </a:prstGeom>
          <a:noFill/>
        </p:spPr>
        <p:txBody>
          <a:bodyPr wrap="square">
            <a:spAutoFit/>
          </a:bodyPr>
          <a:lstStyle/>
          <a:p>
            <a:pPr algn="just"/>
            <a:r>
              <a:rPr lang="tr-TR" sz="2400" dirty="0">
                <a:solidFill>
                  <a:srgbClr val="0070C0"/>
                </a:solidFill>
              </a:rPr>
              <a:t>1.1 Programa kabul edilen öğrenciler, programın kazandırmayı hedeflediği çıktıları (bilgi, beceri ve davranışları) öngörülen sürede edinebilecek altyapıya sahip olmalıdır. Öğrencilerin kabulünde göz önüne alınan göstergeler izlenmeli ve bunların yıllara göre gelişimi değerlendirilmelidir. </a:t>
            </a:r>
          </a:p>
          <a:p>
            <a:pPr algn="just"/>
            <a:r>
              <a:rPr lang="tr-TR" sz="2400" dirty="0">
                <a:solidFill>
                  <a:srgbClr val="0070C0"/>
                </a:solidFill>
              </a:rPr>
              <a:t>1.2 Yatay ve dikey geçişle öğrenci kabulü, çift ana dal, yan dal ve öğrenci değişimi uygulamaları ile başka kurumlarda ve/veya programlarda alınmış dersler ve kazanılmış kredilerin değerlendirilmesinde uygulanan politikalar ayrıntılı olarak tanımlanmış ve uygulanıyor olmalıdır. </a:t>
            </a:r>
          </a:p>
          <a:p>
            <a:pPr algn="just"/>
            <a:r>
              <a:rPr lang="tr-TR" sz="2400" dirty="0">
                <a:solidFill>
                  <a:srgbClr val="0070C0"/>
                </a:solidFill>
              </a:rPr>
              <a:t>1.3 Kurum ve/veya program tarafından başka kurumlarla yapılacak anlaşmalar ve kurulacak ortaklıklar ile öğrenci hareketliliğini teşvik edecek ve sağlayacak önlemler alınmalıdır. </a:t>
            </a:r>
          </a:p>
          <a:p>
            <a:pPr algn="just"/>
            <a:r>
              <a:rPr lang="tr-TR" sz="2400" dirty="0">
                <a:solidFill>
                  <a:srgbClr val="0070C0"/>
                </a:solidFill>
              </a:rPr>
              <a:t>1.4 Öğrencilerin derslerdeki başarı durumunu izleyecek ve onları ders ve kariyer planlaması konularında yönlendirecek danışmanlık hizmeti verilmelidir. </a:t>
            </a:r>
          </a:p>
          <a:p>
            <a:pPr algn="just"/>
            <a:r>
              <a:rPr lang="tr-TR" sz="2400" dirty="0">
                <a:solidFill>
                  <a:srgbClr val="0070C0"/>
                </a:solidFill>
              </a:rPr>
              <a:t>1.5 Öğrencilerin program kapsamındaki tüm dersler ve diğer etkinliklerdeki başarıları şeffaf, adil ve tutarlı yöntemlerle ölçülmeli ve değerlendirilmelidir. </a:t>
            </a:r>
          </a:p>
          <a:p>
            <a:pPr algn="just"/>
            <a:r>
              <a:rPr lang="tr-TR" sz="2400" dirty="0">
                <a:solidFill>
                  <a:srgbClr val="0070C0"/>
                </a:solidFill>
              </a:rPr>
              <a:t>1.6 Öğrencilerin mezuniyetlerine karar verebilmek için, programın gerektirdiği tüm koşulların yerine getirildiğini belirleyecek güvenilir yöntemler geliştirilmiş ve uygulanıyor olmalıdır.</a:t>
            </a:r>
          </a:p>
        </p:txBody>
      </p:sp>
      <p:sp>
        <p:nvSpPr>
          <p:cNvPr id="7" name="Metin kutusu 6">
            <a:extLst>
              <a:ext uri="{FF2B5EF4-FFF2-40B4-BE49-F238E27FC236}">
                <a16:creationId xmlns:a16="http://schemas.microsoft.com/office/drawing/2014/main" id="{5D47450B-013D-4AD3-94EC-0EA463E829F8}"/>
              </a:ext>
            </a:extLst>
          </p:cNvPr>
          <p:cNvSpPr txBox="1"/>
          <p:nvPr/>
        </p:nvSpPr>
        <p:spPr>
          <a:xfrm>
            <a:off x="1325217" y="0"/>
            <a:ext cx="4916557" cy="707886"/>
          </a:xfrm>
          <a:prstGeom prst="rect">
            <a:avLst/>
          </a:prstGeom>
          <a:noFill/>
        </p:spPr>
        <p:txBody>
          <a:bodyPr wrap="square" rtlCol="0">
            <a:spAutoFit/>
          </a:bodyPr>
          <a:lstStyle/>
          <a:p>
            <a:r>
              <a:rPr lang="tr-TR" sz="4000" b="1" u="sng" dirty="0">
                <a:solidFill>
                  <a:srgbClr val="0000FF"/>
                </a:solidFill>
                <a:effectLst>
                  <a:outerShdw blurRad="38100" dist="38100" dir="2700000" algn="tl">
                    <a:srgbClr val="000000">
                      <a:alpha val="43137"/>
                    </a:srgbClr>
                  </a:outerShdw>
                </a:effectLst>
              </a:rPr>
              <a:t>Ölçüt 1: Öğrenciler</a:t>
            </a:r>
          </a:p>
        </p:txBody>
      </p:sp>
    </p:spTree>
    <p:extLst>
      <p:ext uri="{BB962C8B-B14F-4D97-AF65-F5344CB8AC3E}">
        <p14:creationId xmlns:p14="http://schemas.microsoft.com/office/powerpoint/2010/main" val="1064093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33E32F4-45A6-408A-9BA7-495B2F8045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a:extLst>
              <a:ext uri="{FF2B5EF4-FFF2-40B4-BE49-F238E27FC236}">
                <a16:creationId xmlns:a16="http://schemas.microsoft.com/office/drawing/2014/main" id="{4CF10DA8-4038-48D5-945F-995F2CB24317}"/>
              </a:ext>
            </a:extLst>
          </p:cNvPr>
          <p:cNvSpPr txBox="1"/>
          <p:nvPr/>
        </p:nvSpPr>
        <p:spPr>
          <a:xfrm>
            <a:off x="198782" y="901626"/>
            <a:ext cx="11502887" cy="5515612"/>
          </a:xfrm>
          <a:prstGeom prst="rect">
            <a:avLst/>
          </a:prstGeom>
          <a:noFill/>
        </p:spPr>
        <p:txBody>
          <a:bodyPr wrap="square">
            <a:spAutoFit/>
          </a:bodyPr>
          <a:lstStyle/>
          <a:p>
            <a:pPr algn="just">
              <a:lnSpc>
                <a:spcPct val="115000"/>
              </a:lnSpc>
              <a:spcAft>
                <a:spcPts val="1000"/>
              </a:spcAft>
            </a:pPr>
            <a:r>
              <a:rPr lang="tr-TR" sz="22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Program Eğitim Amaçları: Programın mezunlarının yakın bir gelecekte erişmeleri beklenen kariyer </a:t>
            </a:r>
            <a:r>
              <a:rPr lang="tr-TR" sz="2200" dirty="0">
                <a:solidFill>
                  <a:srgbClr val="0070C0"/>
                </a:solidFill>
              </a:rPr>
              <a:t>hedeflerini</a:t>
            </a:r>
            <a:r>
              <a:rPr lang="tr-TR" sz="22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ve mesleki beklentileri tanımlayan genel ifadeler olup programın çeşitli iç ve dış paydaşlarını sürece dahil ederek belirlenmelidir.</a:t>
            </a:r>
            <a:endParaRPr lang="tr-TR" sz="2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tr-TR" sz="2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2.1 Değerlendirilecek her mühendislik programı için program eğitim amaçları tanımlanmış olmalıdır. </a:t>
            </a:r>
          </a:p>
          <a:p>
            <a:pPr algn="just">
              <a:lnSpc>
                <a:spcPct val="115000"/>
              </a:lnSpc>
              <a:spcAft>
                <a:spcPts val="1000"/>
              </a:spcAft>
            </a:pPr>
            <a:r>
              <a:rPr lang="tr-TR" sz="2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2.2 Bu amaçlar; (a) MÜDEK program eğitim amaçları tanımına uymalıdır, (program eğitim amaçları program çıktılarını çağrıştırmamalı ve program çıktıları ile benzer şekilde tanımlanmamalıdır.) (b) kurumun, fakültenin ve bölümün </a:t>
            </a:r>
            <a:r>
              <a:rPr lang="tr-TR" sz="22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özgörevleriyle</a:t>
            </a:r>
            <a:r>
              <a:rPr lang="tr-TR" sz="2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uyumlu olmalıdır, (c) programın çeşitli iç ve dış paydaşlarını sürece dahil ederek belirlenmelidir, (d) kolayca erişilebilecek şekilde yayımlanmış olmalıdır, (e) programın iç ve dış paydaşlarının gereksinimleri doğrultusunda uygun aralıklarla gözden geçirilmeli ve gerekirse güncellenmelidir. </a:t>
            </a:r>
          </a:p>
          <a:p>
            <a:pPr algn="just">
              <a:lnSpc>
                <a:spcPct val="115000"/>
              </a:lnSpc>
              <a:spcAft>
                <a:spcPts val="1000"/>
              </a:spcAft>
            </a:pPr>
            <a:r>
              <a:rPr lang="tr-TR" sz="2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2.3 (a) Eğitim amaçlarına ulaşıldığını belirlemek ve belgelemek için kullanılan bir ölçme ve değerlendirme süreci kurulmuş ve işletiliyor olmalıdır. (b) Bu süreç yardımıyla program eğitim amaçlarına ulaşıldığı kanıtlanmalıdır.</a:t>
            </a:r>
          </a:p>
        </p:txBody>
      </p:sp>
      <p:sp>
        <p:nvSpPr>
          <p:cNvPr id="5" name="Metin kutusu 4">
            <a:extLst>
              <a:ext uri="{FF2B5EF4-FFF2-40B4-BE49-F238E27FC236}">
                <a16:creationId xmlns:a16="http://schemas.microsoft.com/office/drawing/2014/main" id="{FDC73FDA-E4EF-40BA-AD17-F5FE3D491A15}"/>
              </a:ext>
            </a:extLst>
          </p:cNvPr>
          <p:cNvSpPr txBox="1"/>
          <p:nvPr/>
        </p:nvSpPr>
        <p:spPr>
          <a:xfrm>
            <a:off x="1285461" y="193741"/>
            <a:ext cx="7686261" cy="707886"/>
          </a:xfrm>
          <a:prstGeom prst="rect">
            <a:avLst/>
          </a:prstGeom>
          <a:noFill/>
        </p:spPr>
        <p:txBody>
          <a:bodyPr wrap="square" rtlCol="0">
            <a:spAutoFit/>
          </a:bodyPr>
          <a:lstStyle/>
          <a:p>
            <a:r>
              <a:rPr lang="tr-TR" sz="4000" b="1" u="sng" dirty="0">
                <a:solidFill>
                  <a:srgbClr val="0000FF"/>
                </a:solidFill>
                <a:effectLst>
                  <a:outerShdw blurRad="38100" dist="38100" dir="2700000" algn="tl">
                    <a:srgbClr val="000000">
                      <a:alpha val="43137"/>
                    </a:srgbClr>
                  </a:outerShdw>
                </a:effectLst>
              </a:rPr>
              <a:t>Ölçüt 2: Program Eğitim Amaçları</a:t>
            </a:r>
          </a:p>
        </p:txBody>
      </p:sp>
    </p:spTree>
    <p:extLst>
      <p:ext uri="{BB962C8B-B14F-4D97-AF65-F5344CB8AC3E}">
        <p14:creationId xmlns:p14="http://schemas.microsoft.com/office/powerpoint/2010/main" val="3104563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33E32F4-45A6-408A-9BA7-495B2F8045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2">
            <a:extLst>
              <a:ext uri="{FF2B5EF4-FFF2-40B4-BE49-F238E27FC236}">
                <a16:creationId xmlns:a16="http://schemas.microsoft.com/office/drawing/2014/main" id="{02F62258-A0F3-4374-8A5A-B90BA116A672}"/>
              </a:ext>
            </a:extLst>
          </p:cNvPr>
          <p:cNvPicPr>
            <a:picLocks noChangeAspect="1"/>
          </p:cNvPicPr>
          <p:nvPr/>
        </p:nvPicPr>
        <p:blipFill>
          <a:blip r:embed="rId3"/>
          <a:stretch>
            <a:fillRect/>
          </a:stretch>
        </p:blipFill>
        <p:spPr>
          <a:xfrm>
            <a:off x="84295" y="1049209"/>
            <a:ext cx="12107705" cy="5316173"/>
          </a:xfrm>
          <a:prstGeom prst="rect">
            <a:avLst/>
          </a:prstGeom>
        </p:spPr>
      </p:pic>
      <p:pic>
        <p:nvPicPr>
          <p:cNvPr id="4" name="Resim 3">
            <a:extLst>
              <a:ext uri="{FF2B5EF4-FFF2-40B4-BE49-F238E27FC236}">
                <a16:creationId xmlns:a16="http://schemas.microsoft.com/office/drawing/2014/main" id="{E7BACCF5-5DEC-421C-A348-A8A524100522}"/>
              </a:ext>
            </a:extLst>
          </p:cNvPr>
          <p:cNvPicPr>
            <a:picLocks noChangeAspect="1"/>
          </p:cNvPicPr>
          <p:nvPr/>
        </p:nvPicPr>
        <p:blipFill>
          <a:blip r:embed="rId4"/>
          <a:stretch>
            <a:fillRect/>
          </a:stretch>
        </p:blipFill>
        <p:spPr>
          <a:xfrm>
            <a:off x="413674" y="97246"/>
            <a:ext cx="10516511" cy="1347333"/>
          </a:xfrm>
          <a:prstGeom prst="rect">
            <a:avLst/>
          </a:prstGeom>
        </p:spPr>
      </p:pic>
      <p:pic>
        <p:nvPicPr>
          <p:cNvPr id="5" name="Resim 4">
            <a:extLst>
              <a:ext uri="{FF2B5EF4-FFF2-40B4-BE49-F238E27FC236}">
                <a16:creationId xmlns:a16="http://schemas.microsoft.com/office/drawing/2014/main" id="{FCE7A7B3-2BCD-4F1F-BD09-5B76C8018205}"/>
              </a:ext>
            </a:extLst>
          </p:cNvPr>
          <p:cNvPicPr>
            <a:picLocks noChangeAspect="1"/>
          </p:cNvPicPr>
          <p:nvPr/>
        </p:nvPicPr>
        <p:blipFill>
          <a:blip r:embed="rId5"/>
          <a:stretch>
            <a:fillRect/>
          </a:stretch>
        </p:blipFill>
        <p:spPr>
          <a:xfrm>
            <a:off x="9982590" y="139290"/>
            <a:ext cx="1893545" cy="1916827"/>
          </a:xfrm>
          <a:prstGeom prst="rect">
            <a:avLst/>
          </a:prstGeom>
        </p:spPr>
      </p:pic>
    </p:spTree>
    <p:extLst>
      <p:ext uri="{BB962C8B-B14F-4D97-AF65-F5344CB8AC3E}">
        <p14:creationId xmlns:p14="http://schemas.microsoft.com/office/powerpoint/2010/main" val="352320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33E32F4-45A6-408A-9BA7-495B2F8045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a:extLst>
              <a:ext uri="{FF2B5EF4-FFF2-40B4-BE49-F238E27FC236}">
                <a16:creationId xmlns:a16="http://schemas.microsoft.com/office/drawing/2014/main" id="{AA26EDF2-7FFF-4B55-8FCE-1132C1758641}"/>
              </a:ext>
            </a:extLst>
          </p:cNvPr>
          <p:cNvSpPr txBox="1"/>
          <p:nvPr/>
        </p:nvSpPr>
        <p:spPr>
          <a:xfrm>
            <a:off x="371060" y="920621"/>
            <a:ext cx="11688418" cy="5509200"/>
          </a:xfrm>
          <a:prstGeom prst="rect">
            <a:avLst/>
          </a:prstGeom>
          <a:noFill/>
        </p:spPr>
        <p:txBody>
          <a:bodyPr wrap="square">
            <a:spAutoFit/>
          </a:bodyPr>
          <a:lstStyle/>
          <a:p>
            <a:pPr algn="just"/>
            <a:r>
              <a:rPr lang="tr-TR" sz="2200" dirty="0">
                <a:solidFill>
                  <a:srgbClr val="0070C0"/>
                </a:solidFill>
              </a:rPr>
              <a:t>Program çıktıları, öğrencilerin mezun oluncaya kadar kazanmaları gereken ve mezuniyetlerinden sonra program eğitim amaçlarına ulaşabilmeleri için gerekli olan bilgi, beceri ve davranışları tanımlayan bileşenlerinin tümünü kapsamalı ve MÜDEK tarafından belirtilen 11 niteliği içerecek biçimde tanımlanmalıdır.</a:t>
            </a:r>
          </a:p>
          <a:p>
            <a:pPr algn="just"/>
            <a:r>
              <a:rPr lang="tr-TR" sz="2200" dirty="0">
                <a:solidFill>
                  <a:srgbClr val="0070C0"/>
                </a:solidFill>
              </a:rPr>
              <a:t>3.1 Program çıktıları, program eğitim amaçlarına ulaşabilmek için gerekli bilgi, beceri ve davranış bileşenlerinin tümünü kapsamalı ve Tablo 3.1’de sıralanan MÜDEK Çıktılarının tümünü eksiksiz olarak kapsayacak biçimde tanımlanmalıdır. Programlar, program eğitim amaçlarıyla tutarlı olmak koşuluyla, kendilerine özgü ek program çıktıları tanımlayabilirler. (Her ne kadar programlar kendi program çıktılarını tanımlayabilirlerse de, bu program çıktıları MÜDEK çıktılarının tümünü eksiksiz olarak kapsamalıdır.)</a:t>
            </a:r>
          </a:p>
          <a:p>
            <a:pPr algn="just"/>
            <a:r>
              <a:rPr lang="tr-TR" sz="2200" dirty="0">
                <a:solidFill>
                  <a:srgbClr val="0070C0"/>
                </a:solidFill>
              </a:rPr>
              <a:t>3.2 Program çıktılarının sağlanma düzeyini dönemsel olarak belirlemek ve belgelemek için kullanılan bir ölçme ve değerlendirme süreci oluşturulmuş ve işletiliyor olmalıdır. (Bu süreç ağırlıklı olarak sınav, proje, ödev gibi öğrenci çalışmalarına dayanmalıdır. Sadece anketlere ve ders geçme başarı notlarına dayalı ölçme ve değerlendirme yöntemleri yetersiz sayılacaktır.)</a:t>
            </a:r>
          </a:p>
          <a:p>
            <a:pPr algn="just"/>
            <a:r>
              <a:rPr lang="tr-TR" sz="2200" dirty="0">
                <a:solidFill>
                  <a:srgbClr val="0070C0"/>
                </a:solidFill>
              </a:rPr>
              <a:t>3.3 Mühendislik programları mezuniyet aşamasına gelmiş olan öğrencilerinin program çıktılarını sağladığını kanıtlamalıdır.</a:t>
            </a:r>
          </a:p>
        </p:txBody>
      </p:sp>
      <p:sp>
        <p:nvSpPr>
          <p:cNvPr id="6" name="Metin kutusu 5">
            <a:extLst>
              <a:ext uri="{FF2B5EF4-FFF2-40B4-BE49-F238E27FC236}">
                <a16:creationId xmlns:a16="http://schemas.microsoft.com/office/drawing/2014/main" id="{322A166D-4888-4D74-A3A7-C220A47CB5E2}"/>
              </a:ext>
            </a:extLst>
          </p:cNvPr>
          <p:cNvSpPr txBox="1"/>
          <p:nvPr/>
        </p:nvSpPr>
        <p:spPr>
          <a:xfrm>
            <a:off x="1285461" y="193741"/>
            <a:ext cx="7686261" cy="707886"/>
          </a:xfrm>
          <a:prstGeom prst="rect">
            <a:avLst/>
          </a:prstGeom>
          <a:noFill/>
        </p:spPr>
        <p:txBody>
          <a:bodyPr wrap="square" rtlCol="0">
            <a:spAutoFit/>
          </a:bodyPr>
          <a:lstStyle/>
          <a:p>
            <a:r>
              <a:rPr lang="tr-TR" sz="4000" b="1" u="sng" dirty="0">
                <a:solidFill>
                  <a:srgbClr val="0000FF"/>
                </a:solidFill>
                <a:effectLst>
                  <a:outerShdw blurRad="38100" dist="38100" dir="2700000" algn="tl">
                    <a:srgbClr val="000000">
                      <a:alpha val="43137"/>
                    </a:srgbClr>
                  </a:outerShdw>
                </a:effectLst>
              </a:rPr>
              <a:t>Ölçüt 3: Program Çıktıları</a:t>
            </a:r>
          </a:p>
        </p:txBody>
      </p:sp>
    </p:spTree>
    <p:extLst>
      <p:ext uri="{BB962C8B-B14F-4D97-AF65-F5344CB8AC3E}">
        <p14:creationId xmlns:p14="http://schemas.microsoft.com/office/powerpoint/2010/main" val="2830469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33E32F4-45A6-408A-9BA7-495B2F8045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5616" y="402534"/>
            <a:ext cx="11476383" cy="645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o 2">
            <a:extLst>
              <a:ext uri="{FF2B5EF4-FFF2-40B4-BE49-F238E27FC236}">
                <a16:creationId xmlns:a16="http://schemas.microsoft.com/office/drawing/2014/main" id="{3362CA67-E622-4330-B7E2-CFF309DF7123}"/>
              </a:ext>
            </a:extLst>
          </p:cNvPr>
          <p:cNvGraphicFramePr>
            <a:graphicFrameLocks noGrp="1"/>
          </p:cNvGraphicFramePr>
          <p:nvPr>
            <p:extLst>
              <p:ext uri="{D42A27DB-BD31-4B8C-83A1-F6EECF244321}">
                <p14:modId xmlns:p14="http://schemas.microsoft.com/office/powerpoint/2010/main" val="3862598979"/>
              </p:ext>
            </p:extLst>
          </p:nvPr>
        </p:nvGraphicFramePr>
        <p:xfrm>
          <a:off x="715617" y="66265"/>
          <a:ext cx="9475305" cy="6642103"/>
        </p:xfrm>
        <a:graphic>
          <a:graphicData uri="http://schemas.openxmlformats.org/drawingml/2006/table">
            <a:tbl>
              <a:tblPr firstRow="1" firstCol="1" bandRow="1">
                <a:tableStyleId>{5C22544A-7EE6-4342-B048-85BDC9FD1C3A}</a:tableStyleId>
              </a:tblPr>
              <a:tblGrid>
                <a:gridCol w="501505">
                  <a:extLst>
                    <a:ext uri="{9D8B030D-6E8A-4147-A177-3AD203B41FA5}">
                      <a16:colId xmlns:a16="http://schemas.microsoft.com/office/drawing/2014/main" val="2441099121"/>
                    </a:ext>
                  </a:extLst>
                </a:gridCol>
                <a:gridCol w="8973800">
                  <a:extLst>
                    <a:ext uri="{9D8B030D-6E8A-4147-A177-3AD203B41FA5}">
                      <a16:colId xmlns:a16="http://schemas.microsoft.com/office/drawing/2014/main" val="745504734"/>
                    </a:ext>
                  </a:extLst>
                </a:gridCol>
              </a:tblGrid>
              <a:tr h="195079">
                <a:tc gridSpan="2">
                  <a:txBody>
                    <a:bodyPr/>
                    <a:lstStyle/>
                    <a:p>
                      <a:pPr algn="just">
                        <a:lnSpc>
                          <a:spcPct val="115000"/>
                        </a:lnSpc>
                        <a:spcAft>
                          <a:spcPts val="1000"/>
                        </a:spcAft>
                      </a:pPr>
                      <a:r>
                        <a:rPr lang="tr-TR" sz="1600" dirty="0">
                          <a:effectLst/>
                        </a:rPr>
                        <a:t>Tablo 3.1 MÜDEK Çıktıları</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511" marR="57511" marT="0" marB="0"/>
                </a:tc>
                <a:tc hMerge="1">
                  <a:txBody>
                    <a:bodyPr/>
                    <a:lstStyle/>
                    <a:p>
                      <a:endParaRPr lang="tr-TR"/>
                    </a:p>
                  </a:txBody>
                  <a:tcPr/>
                </a:tc>
                <a:extLst>
                  <a:ext uri="{0D108BD9-81ED-4DB2-BD59-A6C34878D82A}">
                    <a16:rowId xmlns:a16="http://schemas.microsoft.com/office/drawing/2014/main" val="1239625036"/>
                  </a:ext>
                </a:extLst>
              </a:tr>
              <a:tr h="542887">
                <a:tc>
                  <a:txBody>
                    <a:bodyPr/>
                    <a:lstStyle/>
                    <a:p>
                      <a:pPr algn="just">
                        <a:lnSpc>
                          <a:spcPct val="115000"/>
                        </a:lnSpc>
                        <a:spcAft>
                          <a:spcPts val="1000"/>
                        </a:spcAft>
                      </a:pPr>
                      <a:r>
                        <a:rPr lang="tr-TR" sz="800">
                          <a:effectLst/>
                        </a:rPr>
                        <a:t>i.</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57511" marR="57511" marT="0" marB="0"/>
                </a:tc>
                <a:tc>
                  <a:txBody>
                    <a:bodyPr/>
                    <a:lstStyle/>
                    <a:p>
                      <a:pPr algn="just">
                        <a:lnSpc>
                          <a:spcPct val="115000"/>
                        </a:lnSpc>
                        <a:spcAft>
                          <a:spcPts val="1000"/>
                        </a:spcAft>
                      </a:pPr>
                      <a:r>
                        <a:rPr lang="tr-TR" sz="1600" dirty="0">
                          <a:effectLst/>
                        </a:rPr>
                        <a:t>Matematik, fen bilimleri ve ilgili mühendislik disiplinine özgü konularda yeterli bilgi birikimi; bu alanlardaki kuramsal ve uygulamalı bilgileri, karmaşık mühendislik problemlerinin çözümünde kullanabilme becerisi.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511" marR="57511" marT="0" marB="0"/>
                </a:tc>
                <a:extLst>
                  <a:ext uri="{0D108BD9-81ED-4DB2-BD59-A6C34878D82A}">
                    <a16:rowId xmlns:a16="http://schemas.microsoft.com/office/drawing/2014/main" val="3380959609"/>
                  </a:ext>
                </a:extLst>
              </a:tr>
              <a:tr h="553401">
                <a:tc>
                  <a:txBody>
                    <a:bodyPr/>
                    <a:lstStyle/>
                    <a:p>
                      <a:pPr algn="just">
                        <a:lnSpc>
                          <a:spcPct val="115000"/>
                        </a:lnSpc>
                        <a:spcAft>
                          <a:spcPts val="1000"/>
                        </a:spcAft>
                      </a:pPr>
                      <a:r>
                        <a:rPr lang="tr-TR" sz="800">
                          <a:effectLst/>
                        </a:rPr>
                        <a:t>ii.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57511" marR="57511" marT="0" marB="0"/>
                </a:tc>
                <a:tc>
                  <a:txBody>
                    <a:bodyPr/>
                    <a:lstStyle/>
                    <a:p>
                      <a:pPr algn="just">
                        <a:lnSpc>
                          <a:spcPct val="115000"/>
                        </a:lnSpc>
                        <a:spcAft>
                          <a:spcPts val="1000"/>
                        </a:spcAft>
                      </a:pPr>
                      <a:r>
                        <a:rPr lang="tr-TR" sz="1600" dirty="0">
                          <a:effectLst/>
                        </a:rPr>
                        <a:t>Karmaşık mühendislik problemlerini tanımlama, formüle etme ve çözme becerisi; bu amaçla uygun analiz ve modelleme yöntemlerini seçme ve uygulama becerisi.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511" marR="57511" marT="0" marB="0"/>
                </a:tc>
                <a:extLst>
                  <a:ext uri="{0D108BD9-81ED-4DB2-BD59-A6C34878D82A}">
                    <a16:rowId xmlns:a16="http://schemas.microsoft.com/office/drawing/2014/main" val="3518829053"/>
                  </a:ext>
                </a:extLst>
              </a:tr>
              <a:tr h="542887">
                <a:tc>
                  <a:txBody>
                    <a:bodyPr/>
                    <a:lstStyle/>
                    <a:p>
                      <a:pPr algn="just">
                        <a:lnSpc>
                          <a:spcPct val="115000"/>
                        </a:lnSpc>
                        <a:spcAft>
                          <a:spcPts val="1000"/>
                        </a:spcAft>
                      </a:pPr>
                      <a:r>
                        <a:rPr lang="tr-TR" sz="800">
                          <a:effectLst/>
                        </a:rPr>
                        <a:t>iii.</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57511" marR="57511" marT="0" marB="0"/>
                </a:tc>
                <a:tc>
                  <a:txBody>
                    <a:bodyPr/>
                    <a:lstStyle/>
                    <a:p>
                      <a:pPr algn="just">
                        <a:lnSpc>
                          <a:spcPct val="115000"/>
                        </a:lnSpc>
                        <a:spcAft>
                          <a:spcPts val="1000"/>
                        </a:spcAft>
                      </a:pPr>
                      <a:r>
                        <a:rPr lang="tr-TR" sz="1600">
                          <a:effectLst/>
                        </a:rPr>
                        <a:t>Karmaşık bir sistemi, süreci, cihazı veya ürünü gerçekçi kısıtlar ve koşullar altında, belirli gereksinimleri karşılayacak şekilde tasarlama becerisi; bu amaçla modern tasarım yöntemlerini uygulama becerisi</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57511" marR="57511" marT="0" marB="0"/>
                </a:tc>
                <a:extLst>
                  <a:ext uri="{0D108BD9-81ED-4DB2-BD59-A6C34878D82A}">
                    <a16:rowId xmlns:a16="http://schemas.microsoft.com/office/drawing/2014/main" val="822926418"/>
                  </a:ext>
                </a:extLst>
              </a:tr>
              <a:tr h="542887">
                <a:tc>
                  <a:txBody>
                    <a:bodyPr/>
                    <a:lstStyle/>
                    <a:p>
                      <a:pPr algn="just">
                        <a:lnSpc>
                          <a:spcPct val="115000"/>
                        </a:lnSpc>
                        <a:spcAft>
                          <a:spcPts val="1000"/>
                        </a:spcAft>
                      </a:pPr>
                      <a:r>
                        <a:rPr lang="tr-TR" sz="800">
                          <a:effectLst/>
                        </a:rPr>
                        <a:t>iv.</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57511" marR="57511" marT="0" marB="0"/>
                </a:tc>
                <a:tc>
                  <a:txBody>
                    <a:bodyPr/>
                    <a:lstStyle/>
                    <a:p>
                      <a:pPr algn="just">
                        <a:lnSpc>
                          <a:spcPct val="115000"/>
                        </a:lnSpc>
                        <a:spcAft>
                          <a:spcPts val="1000"/>
                        </a:spcAft>
                      </a:pPr>
                      <a:r>
                        <a:rPr lang="tr-TR" sz="1600" dirty="0">
                          <a:effectLst/>
                        </a:rPr>
                        <a:t>Mühendislik uygulamalarında karşılaşılan karmaşık problemlerin analizi ve çözümü için gerekli olan modern teknik ve araçları seçme ve kullanma becerisi; bilişim teknolojilerini etkin bir şekilde kullanma becerisi.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511" marR="57511" marT="0" marB="0"/>
                </a:tc>
                <a:extLst>
                  <a:ext uri="{0D108BD9-81ED-4DB2-BD59-A6C34878D82A}">
                    <a16:rowId xmlns:a16="http://schemas.microsoft.com/office/drawing/2014/main" val="1048625625"/>
                  </a:ext>
                </a:extLst>
              </a:tr>
              <a:tr h="553401">
                <a:tc>
                  <a:txBody>
                    <a:bodyPr/>
                    <a:lstStyle/>
                    <a:p>
                      <a:pPr algn="just">
                        <a:lnSpc>
                          <a:spcPct val="115000"/>
                        </a:lnSpc>
                        <a:spcAft>
                          <a:spcPts val="1000"/>
                        </a:spcAft>
                      </a:pPr>
                      <a:r>
                        <a:rPr lang="tr-TR" sz="800">
                          <a:effectLst/>
                        </a:rPr>
                        <a:t>v.</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57511" marR="57511" marT="0" marB="0"/>
                </a:tc>
                <a:tc>
                  <a:txBody>
                    <a:bodyPr/>
                    <a:lstStyle/>
                    <a:p>
                      <a:pPr algn="just">
                        <a:lnSpc>
                          <a:spcPct val="115000"/>
                        </a:lnSpc>
                        <a:spcAft>
                          <a:spcPts val="1000"/>
                        </a:spcAft>
                      </a:pPr>
                      <a:r>
                        <a:rPr lang="tr-TR" sz="1600" dirty="0">
                          <a:effectLst/>
                        </a:rPr>
                        <a:t>Karmaşık mühendislik problemlerinin veya disipline özgü araştırma konularının incelenmesi için deney tasarlama, deney yapma, veri toplama, sonuçları analiz etme ve yorumlama becerisi.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511" marR="57511" marT="0" marB="0"/>
                </a:tc>
                <a:extLst>
                  <a:ext uri="{0D108BD9-81ED-4DB2-BD59-A6C34878D82A}">
                    <a16:rowId xmlns:a16="http://schemas.microsoft.com/office/drawing/2014/main" val="919536356"/>
                  </a:ext>
                </a:extLst>
              </a:tr>
              <a:tr h="346908">
                <a:tc>
                  <a:txBody>
                    <a:bodyPr/>
                    <a:lstStyle/>
                    <a:p>
                      <a:pPr algn="just">
                        <a:lnSpc>
                          <a:spcPct val="115000"/>
                        </a:lnSpc>
                        <a:spcAft>
                          <a:spcPts val="1000"/>
                        </a:spcAft>
                      </a:pPr>
                      <a:r>
                        <a:rPr lang="tr-TR" sz="800">
                          <a:effectLst/>
                        </a:rPr>
                        <a:t>vi.</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57511" marR="57511" marT="0" marB="0"/>
                </a:tc>
                <a:tc>
                  <a:txBody>
                    <a:bodyPr/>
                    <a:lstStyle/>
                    <a:p>
                      <a:pPr algn="just">
                        <a:lnSpc>
                          <a:spcPct val="115000"/>
                        </a:lnSpc>
                        <a:spcAft>
                          <a:spcPts val="1000"/>
                        </a:spcAft>
                      </a:pPr>
                      <a:r>
                        <a:rPr lang="tr-TR" sz="1600">
                          <a:effectLst/>
                        </a:rPr>
                        <a:t>Disiplin içi ve çok disiplinli takımlarda etkin biçimde çalışabilme becerisi; bireysel çalışma becerisi.</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57511" marR="57511" marT="0" marB="0"/>
                </a:tc>
                <a:extLst>
                  <a:ext uri="{0D108BD9-81ED-4DB2-BD59-A6C34878D82A}">
                    <a16:rowId xmlns:a16="http://schemas.microsoft.com/office/drawing/2014/main" val="127038991"/>
                  </a:ext>
                </a:extLst>
              </a:tr>
              <a:tr h="609565">
                <a:tc>
                  <a:txBody>
                    <a:bodyPr/>
                    <a:lstStyle/>
                    <a:p>
                      <a:pPr algn="just">
                        <a:lnSpc>
                          <a:spcPct val="115000"/>
                        </a:lnSpc>
                        <a:spcAft>
                          <a:spcPts val="1000"/>
                        </a:spcAft>
                      </a:pPr>
                      <a:r>
                        <a:rPr lang="tr-TR" sz="800">
                          <a:effectLst/>
                        </a:rPr>
                        <a:t>vii.</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57511" marR="57511" marT="0" marB="0"/>
                </a:tc>
                <a:tc>
                  <a:txBody>
                    <a:bodyPr/>
                    <a:lstStyle/>
                    <a:p>
                      <a:pPr algn="just">
                        <a:lnSpc>
                          <a:spcPct val="115000"/>
                        </a:lnSpc>
                        <a:spcAft>
                          <a:spcPts val="1000"/>
                        </a:spcAft>
                      </a:pPr>
                      <a:r>
                        <a:rPr lang="tr-TR" sz="1600" dirty="0">
                          <a:effectLst/>
                        </a:rPr>
                        <a:t>Sözlü ve yazılı etkin iletişim kurma becerisi; en az bir yabancı dil bilgisi, etkin rapor yazma ve yazılı raporları anlama, tasarım ve üretim raporları hazırlayabilme, etkin sunum yapabilme, açık ve anlaşılır talimat verme ve alma becerisi.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511" marR="57511" marT="0" marB="0"/>
                </a:tc>
                <a:extLst>
                  <a:ext uri="{0D108BD9-81ED-4DB2-BD59-A6C34878D82A}">
                    <a16:rowId xmlns:a16="http://schemas.microsoft.com/office/drawing/2014/main" val="3357126056"/>
                  </a:ext>
                </a:extLst>
              </a:tr>
              <a:tr h="542887">
                <a:tc>
                  <a:txBody>
                    <a:bodyPr/>
                    <a:lstStyle/>
                    <a:p>
                      <a:pPr algn="just">
                        <a:lnSpc>
                          <a:spcPct val="115000"/>
                        </a:lnSpc>
                        <a:spcAft>
                          <a:spcPts val="1000"/>
                        </a:spcAft>
                      </a:pPr>
                      <a:r>
                        <a:rPr lang="tr-TR" sz="800">
                          <a:effectLst/>
                        </a:rPr>
                        <a:t>viii.</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57511" marR="57511" marT="0" marB="0"/>
                </a:tc>
                <a:tc>
                  <a:txBody>
                    <a:bodyPr/>
                    <a:lstStyle/>
                    <a:p>
                      <a:pPr algn="just">
                        <a:lnSpc>
                          <a:spcPct val="115000"/>
                        </a:lnSpc>
                        <a:spcAft>
                          <a:spcPts val="1000"/>
                        </a:spcAft>
                      </a:pPr>
                      <a:r>
                        <a:rPr lang="tr-TR" sz="1600">
                          <a:effectLst/>
                        </a:rPr>
                        <a:t>Yaşam boyu öğrenmenin gerekliliği konusunda farkındalık; bilgiye erişebilme, bilim ve teknolojideki gelişmeleri izleme ve kendini sürekli yenileme becerisi</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57511" marR="57511" marT="0" marB="0"/>
                </a:tc>
                <a:extLst>
                  <a:ext uri="{0D108BD9-81ED-4DB2-BD59-A6C34878D82A}">
                    <a16:rowId xmlns:a16="http://schemas.microsoft.com/office/drawing/2014/main" val="924289782"/>
                  </a:ext>
                </a:extLst>
              </a:tr>
              <a:tr h="553401">
                <a:tc>
                  <a:txBody>
                    <a:bodyPr/>
                    <a:lstStyle/>
                    <a:p>
                      <a:pPr algn="just">
                        <a:lnSpc>
                          <a:spcPct val="115000"/>
                        </a:lnSpc>
                        <a:spcAft>
                          <a:spcPts val="1000"/>
                        </a:spcAft>
                      </a:pPr>
                      <a:r>
                        <a:rPr lang="tr-TR" sz="800">
                          <a:effectLst/>
                        </a:rPr>
                        <a:t>ix.</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57511" marR="57511" marT="0" marB="0"/>
                </a:tc>
                <a:tc>
                  <a:txBody>
                    <a:bodyPr/>
                    <a:lstStyle/>
                    <a:p>
                      <a:pPr algn="just">
                        <a:lnSpc>
                          <a:spcPct val="115000"/>
                        </a:lnSpc>
                        <a:spcAft>
                          <a:spcPts val="1000"/>
                        </a:spcAft>
                      </a:pPr>
                      <a:r>
                        <a:rPr lang="tr-TR" sz="1600" dirty="0">
                          <a:effectLst/>
                        </a:rPr>
                        <a:t>Etik ilkelerine uygun davranma, mesleki ve etik sorumluluk ve mühendislik uygulamalarında kullanılan standartlar hakkında bilgi.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511" marR="57511" marT="0" marB="0"/>
                </a:tc>
                <a:extLst>
                  <a:ext uri="{0D108BD9-81ED-4DB2-BD59-A6C34878D82A}">
                    <a16:rowId xmlns:a16="http://schemas.microsoft.com/office/drawing/2014/main" val="4243222579"/>
                  </a:ext>
                </a:extLst>
              </a:tr>
              <a:tr h="542887">
                <a:tc>
                  <a:txBody>
                    <a:bodyPr/>
                    <a:lstStyle/>
                    <a:p>
                      <a:pPr algn="just">
                        <a:lnSpc>
                          <a:spcPct val="115000"/>
                        </a:lnSpc>
                        <a:spcAft>
                          <a:spcPts val="1000"/>
                        </a:spcAft>
                      </a:pPr>
                      <a:r>
                        <a:rPr lang="tr-TR" sz="800">
                          <a:effectLst/>
                        </a:rPr>
                        <a:t>x.</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57511" marR="57511" marT="0" marB="0"/>
                </a:tc>
                <a:tc>
                  <a:txBody>
                    <a:bodyPr/>
                    <a:lstStyle/>
                    <a:p>
                      <a:pPr algn="just">
                        <a:lnSpc>
                          <a:spcPct val="115000"/>
                        </a:lnSpc>
                        <a:spcAft>
                          <a:spcPts val="1000"/>
                        </a:spcAft>
                      </a:pPr>
                      <a:r>
                        <a:rPr lang="tr-TR" sz="1600" dirty="0">
                          <a:effectLst/>
                        </a:rPr>
                        <a:t>Proje yönetimi, risk yönetimi ve değişiklik yönetimi gibi, iş hayatındaki uygulamalar hakkında bilgi; girişimcilik, yenilikçilik hakkında farkındalık; sürdürülebilir kalkınma hakkında bilgi.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511" marR="57511" marT="0" marB="0"/>
                </a:tc>
                <a:extLst>
                  <a:ext uri="{0D108BD9-81ED-4DB2-BD59-A6C34878D82A}">
                    <a16:rowId xmlns:a16="http://schemas.microsoft.com/office/drawing/2014/main" val="2785409920"/>
                  </a:ext>
                </a:extLst>
              </a:tr>
              <a:tr h="609565">
                <a:tc>
                  <a:txBody>
                    <a:bodyPr/>
                    <a:lstStyle/>
                    <a:p>
                      <a:pPr algn="just">
                        <a:lnSpc>
                          <a:spcPct val="115000"/>
                        </a:lnSpc>
                        <a:spcAft>
                          <a:spcPts val="1000"/>
                        </a:spcAft>
                      </a:pPr>
                      <a:r>
                        <a:rPr lang="tr-TR" sz="800">
                          <a:effectLst/>
                        </a:rPr>
                        <a:t>xi.</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57511" marR="57511" marT="0" marB="0"/>
                </a:tc>
                <a:tc>
                  <a:txBody>
                    <a:bodyPr/>
                    <a:lstStyle/>
                    <a:p>
                      <a:pPr algn="just">
                        <a:lnSpc>
                          <a:spcPct val="115000"/>
                        </a:lnSpc>
                        <a:spcAft>
                          <a:spcPts val="1000"/>
                        </a:spcAft>
                      </a:pPr>
                      <a:r>
                        <a:rPr lang="tr-TR" sz="1600" dirty="0">
                          <a:effectLst/>
                        </a:rPr>
                        <a:t>Mühendislik uygulamalarının evrensel ve toplumsal boyutlarda sağlık, çevre ve güvenlik üzerindeki etkileri ve çağın mühendislik alanına yansıyan sorunları hakkında bilgi; mühendislik çözümlerinin hukuksal sonuçları konusunda farkındalık.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511" marR="57511" marT="0" marB="0"/>
                </a:tc>
                <a:extLst>
                  <a:ext uri="{0D108BD9-81ED-4DB2-BD59-A6C34878D82A}">
                    <a16:rowId xmlns:a16="http://schemas.microsoft.com/office/drawing/2014/main" val="1327585315"/>
                  </a:ext>
                </a:extLst>
              </a:tr>
            </a:tbl>
          </a:graphicData>
        </a:graphic>
      </p:graphicFrame>
    </p:spTree>
    <p:extLst>
      <p:ext uri="{BB962C8B-B14F-4D97-AF65-F5344CB8AC3E}">
        <p14:creationId xmlns:p14="http://schemas.microsoft.com/office/powerpoint/2010/main" val="42421660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33E32F4-45A6-408A-9BA7-495B2F8045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a:extLst>
              <a:ext uri="{FF2B5EF4-FFF2-40B4-BE49-F238E27FC236}">
                <a16:creationId xmlns:a16="http://schemas.microsoft.com/office/drawing/2014/main" id="{17E6E4A2-C5A1-4CA9-94BC-10A1EE7E8B5D}"/>
              </a:ext>
            </a:extLst>
          </p:cNvPr>
          <p:cNvSpPr txBox="1"/>
          <p:nvPr/>
        </p:nvSpPr>
        <p:spPr>
          <a:xfrm>
            <a:off x="364435" y="1095368"/>
            <a:ext cx="11463130" cy="4524315"/>
          </a:xfrm>
          <a:prstGeom prst="rect">
            <a:avLst/>
          </a:prstGeom>
          <a:noFill/>
        </p:spPr>
        <p:txBody>
          <a:bodyPr wrap="square">
            <a:spAutoFit/>
          </a:bodyPr>
          <a:lstStyle/>
          <a:p>
            <a:pPr algn="just"/>
            <a:r>
              <a:rPr lang="tr-TR" sz="2400" dirty="0">
                <a:solidFill>
                  <a:srgbClr val="0070C0"/>
                </a:solidFill>
              </a:rPr>
              <a:t>Ölçme: Program eğitim amaçları ve program çıktılarına erişim düzeylerini saptamak üzere, çeşitli yöntemler kullanılarak yürütülen veri toplama ve düzenleme süreci. </a:t>
            </a:r>
          </a:p>
          <a:p>
            <a:pPr algn="just"/>
            <a:r>
              <a:rPr lang="tr-TR" sz="2400" dirty="0">
                <a:solidFill>
                  <a:srgbClr val="0070C0"/>
                </a:solidFill>
              </a:rPr>
              <a:t>Değerlendirme: Ölçmeler sonucu elde edilen bilgilerin, verilerin ve kanıtların çeşitli yöntemler kullanılarak yorumlanması süreci. Değerlendirme süreci, son 3-5 yıldaki mezunların program eğitim amaçlarına ve mezuniyet aşamasına gelmiş tüm öğrencilerin program çıktılarına erişim düzeylerini vermeli ve bu süreç kullanılarak elde edilen sonuçlar programı iyileştirmek üzere alınacak kararlar ve yürütülecek eylemlerde kullanılmalıdır</a:t>
            </a:r>
          </a:p>
          <a:p>
            <a:pPr algn="just"/>
            <a:r>
              <a:rPr lang="tr-TR" sz="2400" dirty="0">
                <a:solidFill>
                  <a:srgbClr val="0070C0"/>
                </a:solidFill>
              </a:rPr>
              <a:t>4.1 Kurulan ölçme ve değerlendirme sistemlerinden elde edilen sonuçların programın sürekli iyileştirilmesine yönelik olarak kullanıldığına ilişkin kanıtlar sunulmalıdır.</a:t>
            </a:r>
          </a:p>
          <a:p>
            <a:pPr algn="just"/>
            <a:r>
              <a:rPr lang="tr-TR" sz="2400" dirty="0">
                <a:solidFill>
                  <a:srgbClr val="0070C0"/>
                </a:solidFill>
              </a:rPr>
              <a:t>4.2 Bu iyileştirme çalışmaları, başta Ölçüt 2 ve Ölçüt 3 ile ilgili alanlar olmak üzere, programın gelişmeye açık tüm alanları ile ilgili, sistematik bir biçimde toplanmış, somut verilere dayalı olmalıdır.</a:t>
            </a:r>
          </a:p>
        </p:txBody>
      </p:sp>
      <p:sp>
        <p:nvSpPr>
          <p:cNvPr id="5" name="Metin kutusu 4">
            <a:extLst>
              <a:ext uri="{FF2B5EF4-FFF2-40B4-BE49-F238E27FC236}">
                <a16:creationId xmlns:a16="http://schemas.microsoft.com/office/drawing/2014/main" id="{C863F6B5-1AB3-4FAF-9C78-A4ACBD29D4D8}"/>
              </a:ext>
            </a:extLst>
          </p:cNvPr>
          <p:cNvSpPr txBox="1"/>
          <p:nvPr/>
        </p:nvSpPr>
        <p:spPr>
          <a:xfrm>
            <a:off x="1285461" y="193741"/>
            <a:ext cx="7686261" cy="707886"/>
          </a:xfrm>
          <a:prstGeom prst="rect">
            <a:avLst/>
          </a:prstGeom>
          <a:noFill/>
        </p:spPr>
        <p:txBody>
          <a:bodyPr wrap="square" rtlCol="0">
            <a:spAutoFit/>
          </a:bodyPr>
          <a:lstStyle/>
          <a:p>
            <a:r>
              <a:rPr lang="tr-TR" sz="4000" b="1" u="sng" dirty="0">
                <a:solidFill>
                  <a:srgbClr val="0000FF"/>
                </a:solidFill>
                <a:effectLst>
                  <a:outerShdw blurRad="38100" dist="38100" dir="2700000" algn="tl">
                    <a:srgbClr val="000000">
                      <a:alpha val="43137"/>
                    </a:srgbClr>
                  </a:outerShdw>
                </a:effectLst>
              </a:rPr>
              <a:t>Ölçüt 4: Sürekli İyileştirme</a:t>
            </a:r>
          </a:p>
        </p:txBody>
      </p:sp>
    </p:spTree>
    <p:extLst>
      <p:ext uri="{BB962C8B-B14F-4D97-AF65-F5344CB8AC3E}">
        <p14:creationId xmlns:p14="http://schemas.microsoft.com/office/powerpoint/2010/main" val="931112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33E32F4-45A6-408A-9BA7-495B2F8045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a:extLst>
              <a:ext uri="{FF2B5EF4-FFF2-40B4-BE49-F238E27FC236}">
                <a16:creationId xmlns:a16="http://schemas.microsoft.com/office/drawing/2014/main" id="{F4ECEF34-7B5A-4E8B-B820-0EEAEE534775}"/>
              </a:ext>
            </a:extLst>
          </p:cNvPr>
          <p:cNvSpPr txBox="1"/>
          <p:nvPr/>
        </p:nvSpPr>
        <p:spPr>
          <a:xfrm>
            <a:off x="92765" y="702365"/>
            <a:ext cx="11993218" cy="5539722"/>
          </a:xfrm>
          <a:prstGeom prst="rect">
            <a:avLst/>
          </a:prstGeom>
          <a:noFill/>
        </p:spPr>
        <p:txBody>
          <a:bodyPr wrap="square">
            <a:spAutoFit/>
          </a:bodyPr>
          <a:lstStyle/>
          <a:p>
            <a:pPr algn="just">
              <a:lnSpc>
                <a:spcPct val="115000"/>
              </a:lnSpc>
              <a:spcAft>
                <a:spcPts val="1000"/>
              </a:spcAft>
            </a:pPr>
            <a:r>
              <a:rPr lang="tr-TR"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5.1 Her programın program eğitim amaçlarını ve program çıktılarını destekleyen bir eğitim planı (müfredatı) olmalıdır. Eğitim planı bu ölçütte verilen ortak bileşenler ve Ölçüt 10’da verilen disipline özgü bileşenleri içermelidir. </a:t>
            </a:r>
          </a:p>
          <a:p>
            <a:pPr algn="just">
              <a:lnSpc>
                <a:spcPct val="115000"/>
              </a:lnSpc>
              <a:spcAft>
                <a:spcPts val="1000"/>
              </a:spcAft>
            </a:pPr>
            <a:r>
              <a:rPr lang="tr-TR"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5.2. Eğitim planının uygulanmasında kullanılacak eğitim yöntemleri, istenen bilgi, beceri ve davranışların öğrencilere kazandırılmasını garanti edebilmelidir. </a:t>
            </a:r>
          </a:p>
          <a:p>
            <a:pPr algn="just">
              <a:lnSpc>
                <a:spcPct val="115000"/>
              </a:lnSpc>
              <a:spcAft>
                <a:spcPts val="1000"/>
              </a:spcAft>
            </a:pPr>
            <a:r>
              <a:rPr lang="tr-TR"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5.3 Eğitim planının öngörüldüğü biçimde uygulanmasını güvence altına alacak ve sürekli gelişimini sağlayacak bir eğitim yönetim sistemi bulunmalıdır.</a:t>
            </a:r>
          </a:p>
          <a:p>
            <a:pPr algn="just">
              <a:lnSpc>
                <a:spcPct val="115000"/>
              </a:lnSpc>
              <a:spcAft>
                <a:spcPts val="1000"/>
              </a:spcAft>
            </a:pPr>
            <a:r>
              <a:rPr lang="tr-TR"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5.4 Eğitim planı aşağıdaki bileşenleri içermelidir: (a) En az bir yıllık ya da en az 32 kredi ya da en az 60 AKTS kredisi tutarında matematik ve temel bilim eğitimi. Temel bilim eğitimi ilgili disipline uygun olmalı ve deneysel çalışmalarla desteklenmelidir. (b) En az bir buçuk yıllık ya da en az 48 kredi ya da en az 90 AKTS kredisi tutarında temel mühendislik bilimleri ve ilgili disipline uygun mühendislik meslek eğitimi. (c) Eğitim programının teknik içeriğini bütünleyen ve program amaçları doğrultusunda genel eğitim. </a:t>
            </a:r>
          </a:p>
          <a:p>
            <a:pPr algn="just">
              <a:lnSpc>
                <a:spcPct val="115000"/>
              </a:lnSpc>
              <a:spcAft>
                <a:spcPts val="1000"/>
              </a:spcAft>
            </a:pPr>
            <a:r>
              <a:rPr lang="tr-TR"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5.5 Öğrenciler, önceki derslerde edindikleri bilgi ve becerileri kullanacakları, mühendislik standartlarını ve gerçekçi kısıtları ve koşulları içerecek bir ana tasarım deneyimiyle, mühendislik uygulamasına hazır hale getirilmelidir.</a:t>
            </a:r>
          </a:p>
        </p:txBody>
      </p:sp>
      <p:sp>
        <p:nvSpPr>
          <p:cNvPr id="5" name="Metin kutusu 4">
            <a:extLst>
              <a:ext uri="{FF2B5EF4-FFF2-40B4-BE49-F238E27FC236}">
                <a16:creationId xmlns:a16="http://schemas.microsoft.com/office/drawing/2014/main" id="{B8EF9508-7516-48CA-875F-1C190233A725}"/>
              </a:ext>
            </a:extLst>
          </p:cNvPr>
          <p:cNvSpPr txBox="1"/>
          <p:nvPr/>
        </p:nvSpPr>
        <p:spPr>
          <a:xfrm>
            <a:off x="1285461" y="193741"/>
            <a:ext cx="7686261" cy="707886"/>
          </a:xfrm>
          <a:prstGeom prst="rect">
            <a:avLst/>
          </a:prstGeom>
          <a:noFill/>
        </p:spPr>
        <p:txBody>
          <a:bodyPr wrap="square" rtlCol="0">
            <a:spAutoFit/>
          </a:bodyPr>
          <a:lstStyle/>
          <a:p>
            <a:r>
              <a:rPr lang="tr-TR" sz="4000" b="1" u="sng" dirty="0">
                <a:solidFill>
                  <a:srgbClr val="0000FF"/>
                </a:solidFill>
                <a:effectLst>
                  <a:outerShdw blurRad="38100" dist="38100" dir="2700000" algn="tl">
                    <a:srgbClr val="000000">
                      <a:alpha val="43137"/>
                    </a:srgbClr>
                  </a:outerShdw>
                </a:effectLst>
              </a:rPr>
              <a:t>Ölçüt 5: Eğitim Planı</a:t>
            </a:r>
          </a:p>
        </p:txBody>
      </p:sp>
    </p:spTree>
    <p:extLst>
      <p:ext uri="{BB962C8B-B14F-4D97-AF65-F5344CB8AC3E}">
        <p14:creationId xmlns:p14="http://schemas.microsoft.com/office/powerpoint/2010/main" val="3917403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33E32F4-45A6-408A-9BA7-495B2F8045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a:extLst>
              <a:ext uri="{FF2B5EF4-FFF2-40B4-BE49-F238E27FC236}">
                <a16:creationId xmlns:a16="http://schemas.microsoft.com/office/drawing/2014/main" id="{29DAD880-C7CE-49EF-B8DF-4AA588E25B62}"/>
              </a:ext>
            </a:extLst>
          </p:cNvPr>
          <p:cNvSpPr txBox="1"/>
          <p:nvPr/>
        </p:nvSpPr>
        <p:spPr>
          <a:xfrm>
            <a:off x="410817" y="901627"/>
            <a:ext cx="11542644" cy="4779385"/>
          </a:xfrm>
          <a:prstGeom prst="rect">
            <a:avLst/>
          </a:prstGeom>
          <a:noFill/>
        </p:spPr>
        <p:txBody>
          <a:bodyPr wrap="square">
            <a:spAutoFit/>
          </a:bodyPr>
          <a:lstStyle/>
          <a:p>
            <a:pPr algn="just">
              <a:lnSpc>
                <a:spcPct val="115000"/>
              </a:lnSpc>
              <a:spcAft>
                <a:spcPts val="1000"/>
              </a:spcAft>
            </a:pPr>
            <a:r>
              <a:rPr lang="tr-TR"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6.1 Öğretim kadrosu sayıca yeterli olmalıdır. Bu sayı: (a) her biri yeterli düzeyde olmak üzere, öğretim üyesi-öğrenci ilişkisini, öğrenci danışmanlığını, üniversiteye hizmeti, mesleki gelişimi, sanayi, mesleki kuruluşlar ve işverenlerle ilişkiyi sürdürebilmeyi sağlamalı ve (b) programın tüm alanlarını kapsayacak biçimde olmalıdır. </a:t>
            </a:r>
          </a:p>
          <a:p>
            <a:pPr algn="just">
              <a:lnSpc>
                <a:spcPct val="115000"/>
              </a:lnSpc>
              <a:spcAft>
                <a:spcPts val="1000"/>
              </a:spcAft>
            </a:pPr>
            <a:r>
              <a:rPr lang="tr-TR"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6.2 Öğretim kadrosu yeterli niteliklere sahip olmalı ve programın etkin bir şekilde sürdürülmesini, değerlendirilmesini ve geliştirilmesini sağlamalıdır. </a:t>
            </a:r>
          </a:p>
          <a:p>
            <a:pPr algn="just">
              <a:lnSpc>
                <a:spcPct val="115000"/>
              </a:lnSpc>
              <a:spcAft>
                <a:spcPts val="1000"/>
              </a:spcAft>
            </a:pPr>
            <a:r>
              <a:rPr lang="tr-TR"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6.3 Öğretim üyesi atama ve yükseltme kriterleri yukarıda sıralananları sağlamaya ve geliştirmeye yönelik olarak belirlenmiş ve uygulanıyor olmalıdır.</a:t>
            </a:r>
          </a:p>
        </p:txBody>
      </p:sp>
      <p:sp>
        <p:nvSpPr>
          <p:cNvPr id="5" name="Metin kutusu 4">
            <a:extLst>
              <a:ext uri="{FF2B5EF4-FFF2-40B4-BE49-F238E27FC236}">
                <a16:creationId xmlns:a16="http://schemas.microsoft.com/office/drawing/2014/main" id="{87EBE478-0605-4E71-B86C-70324FECDD3C}"/>
              </a:ext>
            </a:extLst>
          </p:cNvPr>
          <p:cNvSpPr txBox="1"/>
          <p:nvPr/>
        </p:nvSpPr>
        <p:spPr>
          <a:xfrm>
            <a:off x="1285461" y="193741"/>
            <a:ext cx="9793356" cy="707886"/>
          </a:xfrm>
          <a:prstGeom prst="rect">
            <a:avLst/>
          </a:prstGeom>
          <a:noFill/>
        </p:spPr>
        <p:txBody>
          <a:bodyPr wrap="square" rtlCol="0">
            <a:spAutoFit/>
          </a:bodyPr>
          <a:lstStyle/>
          <a:p>
            <a:r>
              <a:rPr lang="tr-TR" sz="4000" b="1" u="sng" dirty="0">
                <a:solidFill>
                  <a:srgbClr val="0000FF"/>
                </a:solidFill>
                <a:effectLst>
                  <a:outerShdw blurRad="38100" dist="38100" dir="2700000" algn="tl">
                    <a:srgbClr val="000000">
                      <a:alpha val="43137"/>
                    </a:srgbClr>
                  </a:outerShdw>
                </a:effectLst>
              </a:rPr>
              <a:t>Ölçüt 6: Öğretim Kadrosu</a:t>
            </a:r>
          </a:p>
        </p:txBody>
      </p:sp>
    </p:spTree>
    <p:extLst>
      <p:ext uri="{BB962C8B-B14F-4D97-AF65-F5344CB8AC3E}">
        <p14:creationId xmlns:p14="http://schemas.microsoft.com/office/powerpoint/2010/main" val="30253373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33E32F4-45A6-408A-9BA7-495B2F8045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a:extLst>
              <a:ext uri="{FF2B5EF4-FFF2-40B4-BE49-F238E27FC236}">
                <a16:creationId xmlns:a16="http://schemas.microsoft.com/office/drawing/2014/main" id="{A687FC6A-B5F6-4EE5-ADF8-58824587F1B6}"/>
              </a:ext>
            </a:extLst>
          </p:cNvPr>
          <p:cNvSpPr txBox="1"/>
          <p:nvPr/>
        </p:nvSpPr>
        <p:spPr>
          <a:xfrm>
            <a:off x="371061" y="905873"/>
            <a:ext cx="11595652" cy="4831836"/>
          </a:xfrm>
          <a:prstGeom prst="rect">
            <a:avLst/>
          </a:prstGeom>
          <a:noFill/>
        </p:spPr>
        <p:txBody>
          <a:bodyPr wrap="square">
            <a:spAutoFit/>
          </a:bodyPr>
          <a:lstStyle/>
          <a:p>
            <a:pPr algn="just">
              <a:lnSpc>
                <a:spcPct val="115000"/>
              </a:lnSpc>
              <a:spcAft>
                <a:spcPts val="1000"/>
              </a:spcAft>
            </a:pPr>
            <a:r>
              <a:rPr lang="tr-TR"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7.1 Sınıflar, laboratuvarlar ve diğer teçhizat, eğitim amaçlarına ve program çıktılarına ulaşmak için yeterli ve öğrenmeye yönelik bir atmosfer hazırlamaya yardımcı olmalıdır. </a:t>
            </a:r>
          </a:p>
          <a:p>
            <a:pPr algn="just">
              <a:lnSpc>
                <a:spcPct val="115000"/>
              </a:lnSpc>
              <a:spcAft>
                <a:spcPts val="1000"/>
              </a:spcAft>
            </a:pPr>
            <a:r>
              <a:rPr lang="tr-TR"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7.2 Öğrencilerin ders dışı etkinlikler yapmalarına olanak veren, sosyal ve kültürel gereksinimlerini karşılayan, mesleki faaliyetlere ortam yaratarak, mesleki gelişimlerini destekleyen ve öğrenci-öğretim üyesi ilişkilerini canlandıran uygun altyapı mevcut olmalıdır. </a:t>
            </a:r>
          </a:p>
          <a:p>
            <a:pPr algn="just">
              <a:lnSpc>
                <a:spcPct val="115000"/>
              </a:lnSpc>
              <a:spcAft>
                <a:spcPts val="1000"/>
              </a:spcAft>
            </a:pPr>
            <a:r>
              <a:rPr lang="tr-TR"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7.3 Programlar öğrencilerine modern mühendislik araçlarını kullanmayı öğrenebilecekleri olanakları sağlamalıdır. Bilgisayar ve enformatik altyapıları, programın eğitim amaçlarını destekleyecek doğrultuda, öğrenci ve öğretim üyelerinin bilimsel ve eğitsel çalışmaları için yeterli düzeyde olmalıdır. </a:t>
            </a:r>
          </a:p>
          <a:p>
            <a:pPr algn="just">
              <a:lnSpc>
                <a:spcPct val="115000"/>
              </a:lnSpc>
              <a:spcAft>
                <a:spcPts val="1000"/>
              </a:spcAft>
            </a:pPr>
            <a:r>
              <a:rPr lang="tr-TR"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7.4 Öğrencilere sunulan kütüphane olanakları eğitim amaçlarına ve program çıktılarına ulaşmak için yeterli düzeyde olmalıdır. </a:t>
            </a:r>
          </a:p>
          <a:p>
            <a:pPr algn="just">
              <a:lnSpc>
                <a:spcPct val="115000"/>
              </a:lnSpc>
              <a:spcAft>
                <a:spcPts val="1000"/>
              </a:spcAft>
            </a:pPr>
            <a:r>
              <a:rPr lang="tr-TR"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7.5 Öğretim ortamında ve öğrenci laboratuvarlarında gerekli güvenlik önlemleri alınmış olmalıdır. Engelliler için altyapı düzenlemesi yapılmış olmalıdır.</a:t>
            </a:r>
          </a:p>
        </p:txBody>
      </p:sp>
      <p:sp>
        <p:nvSpPr>
          <p:cNvPr id="5" name="Metin kutusu 4">
            <a:extLst>
              <a:ext uri="{FF2B5EF4-FFF2-40B4-BE49-F238E27FC236}">
                <a16:creationId xmlns:a16="http://schemas.microsoft.com/office/drawing/2014/main" id="{3E6BF579-37F0-4EB6-97C4-6E7508FF5304}"/>
              </a:ext>
            </a:extLst>
          </p:cNvPr>
          <p:cNvSpPr txBox="1"/>
          <p:nvPr/>
        </p:nvSpPr>
        <p:spPr>
          <a:xfrm>
            <a:off x="1285461" y="193741"/>
            <a:ext cx="9793356" cy="707886"/>
          </a:xfrm>
          <a:prstGeom prst="rect">
            <a:avLst/>
          </a:prstGeom>
          <a:noFill/>
        </p:spPr>
        <p:txBody>
          <a:bodyPr wrap="square" rtlCol="0">
            <a:spAutoFit/>
          </a:bodyPr>
          <a:lstStyle/>
          <a:p>
            <a:r>
              <a:rPr lang="tr-TR" sz="4000" b="1" u="sng" dirty="0">
                <a:solidFill>
                  <a:srgbClr val="0000FF"/>
                </a:solidFill>
                <a:effectLst>
                  <a:outerShdw blurRad="38100" dist="38100" dir="2700000" algn="tl">
                    <a:srgbClr val="000000">
                      <a:alpha val="43137"/>
                    </a:srgbClr>
                  </a:outerShdw>
                </a:effectLst>
              </a:rPr>
              <a:t>Ölçüt 7: Altyapı</a:t>
            </a:r>
          </a:p>
        </p:txBody>
      </p:sp>
    </p:spTree>
    <p:extLst>
      <p:ext uri="{BB962C8B-B14F-4D97-AF65-F5344CB8AC3E}">
        <p14:creationId xmlns:p14="http://schemas.microsoft.com/office/powerpoint/2010/main" val="9819039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33E32F4-45A6-408A-9BA7-495B2F8045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a:extLst>
              <a:ext uri="{FF2B5EF4-FFF2-40B4-BE49-F238E27FC236}">
                <a16:creationId xmlns:a16="http://schemas.microsoft.com/office/drawing/2014/main" id="{ED560DE0-F864-4E09-88FF-AADBB14E7537}"/>
              </a:ext>
            </a:extLst>
          </p:cNvPr>
          <p:cNvSpPr txBox="1"/>
          <p:nvPr/>
        </p:nvSpPr>
        <p:spPr>
          <a:xfrm>
            <a:off x="225286" y="901627"/>
            <a:ext cx="11820939" cy="4274696"/>
          </a:xfrm>
          <a:prstGeom prst="rect">
            <a:avLst/>
          </a:prstGeom>
          <a:noFill/>
        </p:spPr>
        <p:txBody>
          <a:bodyPr wrap="square">
            <a:spAutoFit/>
          </a:bodyPr>
          <a:lstStyle/>
          <a:p>
            <a:pPr algn="just">
              <a:lnSpc>
                <a:spcPct val="115000"/>
              </a:lnSpc>
              <a:spcAft>
                <a:spcPts val="1000"/>
              </a:spcAft>
            </a:pPr>
            <a:r>
              <a:rPr lang="tr-TR"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8.1 Üniversitenin idari desteği, yapıcı liderliği, parasal kaynaklar ve dağıtımında izlenen strateji, programın kalitesini ve bunun sürdürülebilmesini sağlayacak düzeyde olmalıdır.</a:t>
            </a:r>
          </a:p>
          <a:p>
            <a:pPr algn="just">
              <a:lnSpc>
                <a:spcPct val="115000"/>
              </a:lnSpc>
              <a:spcAft>
                <a:spcPts val="1000"/>
              </a:spcAft>
            </a:pPr>
            <a:r>
              <a:rPr lang="tr-TR"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8.2 Kaynaklar, nitelikli bir öğretim kadrosunu çekecek, tutacak ve mesleki gelişimini sürdürmesini sağlayacak yeterlilikte olmalıdır. </a:t>
            </a:r>
          </a:p>
          <a:p>
            <a:pPr algn="just">
              <a:lnSpc>
                <a:spcPct val="115000"/>
              </a:lnSpc>
              <a:spcAft>
                <a:spcPts val="1000"/>
              </a:spcAft>
            </a:pPr>
            <a:r>
              <a:rPr lang="tr-TR"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8.3 Program için gereken altyapıyı temin etmeye, bakımını yapmaya ve işletmeye yetecek parasal kaynak sağlanmalıdır. </a:t>
            </a:r>
          </a:p>
          <a:p>
            <a:pPr algn="just">
              <a:lnSpc>
                <a:spcPct val="115000"/>
              </a:lnSpc>
              <a:spcAft>
                <a:spcPts val="1000"/>
              </a:spcAft>
            </a:pPr>
            <a:r>
              <a:rPr lang="tr-TR"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8.4 Program gereksinimlerini karşılayacak destek personeli ve kurumsal hizmetler sağlanmalıdır. Teknik ve idari kadrolar, program çıktılarını sağlamaya destek verecek sayı ve nitelikte olmalıdır.</a:t>
            </a:r>
          </a:p>
        </p:txBody>
      </p:sp>
      <p:sp>
        <p:nvSpPr>
          <p:cNvPr id="5" name="Metin kutusu 4">
            <a:extLst>
              <a:ext uri="{FF2B5EF4-FFF2-40B4-BE49-F238E27FC236}">
                <a16:creationId xmlns:a16="http://schemas.microsoft.com/office/drawing/2014/main" id="{DC6FF813-FC98-4EC9-B8CF-4E8F1DFB7CCC}"/>
              </a:ext>
            </a:extLst>
          </p:cNvPr>
          <p:cNvSpPr txBox="1"/>
          <p:nvPr/>
        </p:nvSpPr>
        <p:spPr>
          <a:xfrm>
            <a:off x="1285461" y="193741"/>
            <a:ext cx="9793356" cy="707886"/>
          </a:xfrm>
          <a:prstGeom prst="rect">
            <a:avLst/>
          </a:prstGeom>
          <a:noFill/>
        </p:spPr>
        <p:txBody>
          <a:bodyPr wrap="square" rtlCol="0">
            <a:spAutoFit/>
          </a:bodyPr>
          <a:lstStyle/>
          <a:p>
            <a:r>
              <a:rPr lang="tr-TR" sz="4000" b="1" u="sng" dirty="0">
                <a:solidFill>
                  <a:srgbClr val="0000FF"/>
                </a:solidFill>
                <a:effectLst>
                  <a:outerShdw blurRad="38100" dist="38100" dir="2700000" algn="tl">
                    <a:srgbClr val="000000">
                      <a:alpha val="43137"/>
                    </a:srgbClr>
                  </a:outerShdw>
                </a:effectLst>
              </a:rPr>
              <a:t>Ölçüt 8: Kurum Desteği ve Parasal Kaynaklar</a:t>
            </a:r>
          </a:p>
        </p:txBody>
      </p:sp>
    </p:spTree>
    <p:extLst>
      <p:ext uri="{BB962C8B-B14F-4D97-AF65-F5344CB8AC3E}">
        <p14:creationId xmlns:p14="http://schemas.microsoft.com/office/powerpoint/2010/main" val="26793421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33E32F4-45A6-408A-9BA7-495B2F8045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a:extLst>
              <a:ext uri="{FF2B5EF4-FFF2-40B4-BE49-F238E27FC236}">
                <a16:creationId xmlns:a16="http://schemas.microsoft.com/office/drawing/2014/main" id="{3DC1BEA8-A1DB-41CF-9B57-94663547E28E}"/>
              </a:ext>
            </a:extLst>
          </p:cNvPr>
          <p:cNvSpPr txBox="1"/>
          <p:nvPr/>
        </p:nvSpPr>
        <p:spPr>
          <a:xfrm>
            <a:off x="185530" y="1373664"/>
            <a:ext cx="11118574" cy="2890663"/>
          </a:xfrm>
          <a:prstGeom prst="rect">
            <a:avLst/>
          </a:prstGeom>
          <a:noFill/>
        </p:spPr>
        <p:txBody>
          <a:bodyPr wrap="square">
            <a:spAutoFit/>
          </a:bodyPr>
          <a:lstStyle/>
          <a:p>
            <a:pPr algn="just">
              <a:lnSpc>
                <a:spcPct val="115000"/>
              </a:lnSpc>
              <a:spcAft>
                <a:spcPts val="1000"/>
              </a:spcAft>
            </a:pPr>
            <a:r>
              <a:rPr lang="tr-TR" sz="3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Yükseköğretim kurumunun organizasyonu ile rektörlük, fakülte, bölüm ve varsa diğer alt birimlerin kendi içlerindeki ve aralarındaki tüm karar alma süreçleri, program çıktılarının gerçekleştirilmesini ve eğitim amaçlarına ulaşılmasını destekleyecek şekilde düzenlenmelidir.</a:t>
            </a:r>
          </a:p>
        </p:txBody>
      </p:sp>
      <p:sp>
        <p:nvSpPr>
          <p:cNvPr id="5" name="Metin kutusu 4">
            <a:extLst>
              <a:ext uri="{FF2B5EF4-FFF2-40B4-BE49-F238E27FC236}">
                <a16:creationId xmlns:a16="http://schemas.microsoft.com/office/drawing/2014/main" id="{21EEFBF1-02E2-4907-BE2D-0E0E49FCB3EB}"/>
              </a:ext>
            </a:extLst>
          </p:cNvPr>
          <p:cNvSpPr txBox="1"/>
          <p:nvPr/>
        </p:nvSpPr>
        <p:spPr>
          <a:xfrm>
            <a:off x="1285461" y="193741"/>
            <a:ext cx="9793356" cy="707886"/>
          </a:xfrm>
          <a:prstGeom prst="rect">
            <a:avLst/>
          </a:prstGeom>
          <a:noFill/>
        </p:spPr>
        <p:txBody>
          <a:bodyPr wrap="square" rtlCol="0">
            <a:spAutoFit/>
          </a:bodyPr>
          <a:lstStyle/>
          <a:p>
            <a:r>
              <a:rPr lang="tr-TR" sz="4000" b="1" u="sng" dirty="0">
                <a:solidFill>
                  <a:srgbClr val="0000FF"/>
                </a:solidFill>
                <a:effectLst>
                  <a:outerShdw blurRad="38100" dist="38100" dir="2700000" algn="tl">
                    <a:srgbClr val="000000">
                      <a:alpha val="43137"/>
                    </a:srgbClr>
                  </a:outerShdw>
                </a:effectLst>
              </a:rPr>
              <a:t>Ölçüt 9: Organizasyon ve Karar Alma Süreçleri</a:t>
            </a:r>
          </a:p>
        </p:txBody>
      </p:sp>
    </p:spTree>
    <p:extLst>
      <p:ext uri="{BB962C8B-B14F-4D97-AF65-F5344CB8AC3E}">
        <p14:creationId xmlns:p14="http://schemas.microsoft.com/office/powerpoint/2010/main" val="11620457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33E32F4-45A6-408A-9BA7-495B2F8045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a:extLst>
              <a:ext uri="{FF2B5EF4-FFF2-40B4-BE49-F238E27FC236}">
                <a16:creationId xmlns:a16="http://schemas.microsoft.com/office/drawing/2014/main" id="{D23E3831-D7F7-4AC4-84DE-7E235D8AD416}"/>
              </a:ext>
            </a:extLst>
          </p:cNvPr>
          <p:cNvSpPr txBox="1"/>
          <p:nvPr/>
        </p:nvSpPr>
        <p:spPr>
          <a:xfrm>
            <a:off x="185530" y="851050"/>
            <a:ext cx="11436626" cy="5155899"/>
          </a:xfrm>
          <a:prstGeom prst="rect">
            <a:avLst/>
          </a:prstGeom>
          <a:noFill/>
        </p:spPr>
        <p:txBody>
          <a:bodyPr wrap="square">
            <a:spAutoFit/>
          </a:bodyPr>
          <a:lstStyle/>
          <a:p>
            <a:pPr algn="just">
              <a:lnSpc>
                <a:spcPct val="115000"/>
              </a:lnSpc>
              <a:spcAft>
                <a:spcPts val="1000"/>
              </a:spcAft>
            </a:pPr>
            <a:r>
              <a:rPr lang="tr-TR" sz="3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Bu program ölçütleri adlarında “makina” ve benzeri nitelemeler bulunan programlar içindir. Mezunların aşağıdaki niteliklere sahip olduğu kanıtlanmalıdır: en az birinde derinlik kazanmak üzere, kimya bilgisi ve matematiğe dayalı fizik bilgisi; çok değişkenli matematik ve türevsel denklemleri de kapsayacak biçimde, ileri matematik bilgisi; istatistik ve lineer cebir konularına aşinalık; hem ısıl sistemler hem de mekanik sistemler alanlarında, bu tür sistemlerin tasarım ve gerçekleştirilmesi de dahil olmak üzere, çalışabilme becerisi.</a:t>
            </a:r>
          </a:p>
        </p:txBody>
      </p:sp>
      <p:sp>
        <p:nvSpPr>
          <p:cNvPr id="5" name="Metin kutusu 4">
            <a:extLst>
              <a:ext uri="{FF2B5EF4-FFF2-40B4-BE49-F238E27FC236}">
                <a16:creationId xmlns:a16="http://schemas.microsoft.com/office/drawing/2014/main" id="{DED31C3D-F785-4794-9BC9-141FE3C0E9FB}"/>
              </a:ext>
            </a:extLst>
          </p:cNvPr>
          <p:cNvSpPr txBox="1"/>
          <p:nvPr/>
        </p:nvSpPr>
        <p:spPr>
          <a:xfrm>
            <a:off x="1285461" y="193741"/>
            <a:ext cx="9793356" cy="707886"/>
          </a:xfrm>
          <a:prstGeom prst="rect">
            <a:avLst/>
          </a:prstGeom>
          <a:noFill/>
        </p:spPr>
        <p:txBody>
          <a:bodyPr wrap="square" rtlCol="0">
            <a:spAutoFit/>
          </a:bodyPr>
          <a:lstStyle/>
          <a:p>
            <a:r>
              <a:rPr lang="tr-TR" sz="4000" b="1" u="sng" dirty="0">
                <a:solidFill>
                  <a:srgbClr val="0000FF"/>
                </a:solidFill>
                <a:effectLst>
                  <a:outerShdw blurRad="38100" dist="38100" dir="2700000" algn="tl">
                    <a:srgbClr val="000000">
                      <a:alpha val="43137"/>
                    </a:srgbClr>
                  </a:outerShdw>
                </a:effectLst>
              </a:rPr>
              <a:t>Ölçüt 10: Disipline Özgü Ölçütler</a:t>
            </a:r>
          </a:p>
        </p:txBody>
      </p:sp>
    </p:spTree>
    <p:extLst>
      <p:ext uri="{BB962C8B-B14F-4D97-AF65-F5344CB8AC3E}">
        <p14:creationId xmlns:p14="http://schemas.microsoft.com/office/powerpoint/2010/main" val="1700318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33E32F4-45A6-408A-9BA7-495B2F8045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2">
            <a:extLst>
              <a:ext uri="{FF2B5EF4-FFF2-40B4-BE49-F238E27FC236}">
                <a16:creationId xmlns:a16="http://schemas.microsoft.com/office/drawing/2014/main" id="{2C9249D0-05A3-459A-9665-8B70B56E04B1}"/>
              </a:ext>
            </a:extLst>
          </p:cNvPr>
          <p:cNvPicPr>
            <a:picLocks noChangeAspect="1"/>
          </p:cNvPicPr>
          <p:nvPr/>
        </p:nvPicPr>
        <p:blipFill>
          <a:blip r:embed="rId3"/>
          <a:stretch>
            <a:fillRect/>
          </a:stretch>
        </p:blipFill>
        <p:spPr>
          <a:xfrm>
            <a:off x="1232453" y="196529"/>
            <a:ext cx="8865704" cy="6455731"/>
          </a:xfrm>
          <a:prstGeom prst="rect">
            <a:avLst/>
          </a:prstGeom>
        </p:spPr>
      </p:pic>
      <p:pic>
        <p:nvPicPr>
          <p:cNvPr id="4" name="Resim 3">
            <a:extLst>
              <a:ext uri="{FF2B5EF4-FFF2-40B4-BE49-F238E27FC236}">
                <a16:creationId xmlns:a16="http://schemas.microsoft.com/office/drawing/2014/main" id="{EFD47663-50A1-4F2C-8E70-D059F013B6D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105954" y="120628"/>
            <a:ext cx="1486280" cy="1504499"/>
          </a:xfrm>
          <a:prstGeom prst="rect">
            <a:avLst/>
          </a:prstGeom>
          <a:noFill/>
          <a:ln>
            <a:noFill/>
          </a:ln>
        </p:spPr>
      </p:pic>
    </p:spTree>
    <p:extLst>
      <p:ext uri="{BB962C8B-B14F-4D97-AF65-F5344CB8AC3E}">
        <p14:creationId xmlns:p14="http://schemas.microsoft.com/office/powerpoint/2010/main" val="2533751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33E32F4-45A6-408A-9BA7-495B2F8045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2">
            <a:extLst>
              <a:ext uri="{FF2B5EF4-FFF2-40B4-BE49-F238E27FC236}">
                <a16:creationId xmlns:a16="http://schemas.microsoft.com/office/drawing/2014/main" id="{A53A675B-9E7F-4DBA-A510-E1A00DE0EB9C}"/>
              </a:ext>
            </a:extLst>
          </p:cNvPr>
          <p:cNvPicPr>
            <a:picLocks noChangeAspect="1"/>
          </p:cNvPicPr>
          <p:nvPr/>
        </p:nvPicPr>
        <p:blipFill>
          <a:blip r:embed="rId3"/>
          <a:stretch>
            <a:fillRect/>
          </a:stretch>
        </p:blipFill>
        <p:spPr>
          <a:xfrm>
            <a:off x="1191343" y="216129"/>
            <a:ext cx="9809314" cy="6425741"/>
          </a:xfrm>
          <a:prstGeom prst="rect">
            <a:avLst/>
          </a:prstGeom>
        </p:spPr>
      </p:pic>
      <p:pic>
        <p:nvPicPr>
          <p:cNvPr id="4" name="Resim 3">
            <a:extLst>
              <a:ext uri="{FF2B5EF4-FFF2-40B4-BE49-F238E27FC236}">
                <a16:creationId xmlns:a16="http://schemas.microsoft.com/office/drawing/2014/main" id="{A0602FE1-91DD-4FEF-BB3A-F569C162E8D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558252" y="216129"/>
            <a:ext cx="1486280" cy="1504499"/>
          </a:xfrm>
          <a:prstGeom prst="rect">
            <a:avLst/>
          </a:prstGeom>
          <a:noFill/>
          <a:ln>
            <a:noFill/>
          </a:ln>
        </p:spPr>
      </p:pic>
    </p:spTree>
    <p:extLst>
      <p:ext uri="{BB962C8B-B14F-4D97-AF65-F5344CB8AC3E}">
        <p14:creationId xmlns:p14="http://schemas.microsoft.com/office/powerpoint/2010/main" val="2046967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33E32F4-45A6-408A-9BA7-495B2F8045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2">
            <a:extLst>
              <a:ext uri="{FF2B5EF4-FFF2-40B4-BE49-F238E27FC236}">
                <a16:creationId xmlns:a16="http://schemas.microsoft.com/office/drawing/2014/main" id="{1DAA46E7-86E2-49D7-A3CE-F8D3E830A29B}"/>
              </a:ext>
            </a:extLst>
          </p:cNvPr>
          <p:cNvPicPr>
            <a:picLocks noChangeAspect="1"/>
          </p:cNvPicPr>
          <p:nvPr/>
        </p:nvPicPr>
        <p:blipFill>
          <a:blip r:embed="rId3"/>
          <a:stretch>
            <a:fillRect/>
          </a:stretch>
        </p:blipFill>
        <p:spPr>
          <a:xfrm>
            <a:off x="881270" y="0"/>
            <a:ext cx="10429460" cy="6461108"/>
          </a:xfrm>
          <a:prstGeom prst="rect">
            <a:avLst/>
          </a:prstGeom>
        </p:spPr>
      </p:pic>
      <p:pic>
        <p:nvPicPr>
          <p:cNvPr id="4" name="Resim 3">
            <a:extLst>
              <a:ext uri="{FF2B5EF4-FFF2-40B4-BE49-F238E27FC236}">
                <a16:creationId xmlns:a16="http://schemas.microsoft.com/office/drawing/2014/main" id="{302B9D4A-A2D7-432A-8765-EB7CF32D87B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567590" y="226645"/>
            <a:ext cx="1486280" cy="1504499"/>
          </a:xfrm>
          <a:prstGeom prst="rect">
            <a:avLst/>
          </a:prstGeom>
          <a:noFill/>
          <a:ln>
            <a:noFill/>
          </a:ln>
        </p:spPr>
      </p:pic>
    </p:spTree>
    <p:extLst>
      <p:ext uri="{BB962C8B-B14F-4D97-AF65-F5344CB8AC3E}">
        <p14:creationId xmlns:p14="http://schemas.microsoft.com/office/powerpoint/2010/main" val="17996971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33E32F4-45A6-408A-9BA7-495B2F8045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İçerik Yer Tutucusu 2">
            <a:extLst>
              <a:ext uri="{FF2B5EF4-FFF2-40B4-BE49-F238E27FC236}">
                <a16:creationId xmlns:a16="http://schemas.microsoft.com/office/drawing/2014/main" id="{64EC832D-8C16-4CBA-9C16-677F03F63529}"/>
              </a:ext>
            </a:extLst>
          </p:cNvPr>
          <p:cNvSpPr txBox="1">
            <a:spLocks/>
          </p:cNvSpPr>
          <p:nvPr/>
        </p:nvSpPr>
        <p:spPr>
          <a:xfrm>
            <a:off x="705678" y="881270"/>
            <a:ext cx="10224052" cy="547977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dirty="0">
                <a:solidFill>
                  <a:srgbClr val="0000FF"/>
                </a:solidFill>
              </a:rPr>
              <a:t>Mühendislik Fakülte ve Bölümleri</a:t>
            </a:r>
          </a:p>
          <a:p>
            <a:r>
              <a:rPr lang="tr-TR" dirty="0">
                <a:solidFill>
                  <a:srgbClr val="0000FF"/>
                </a:solidFill>
              </a:rPr>
              <a:t>Profesyonel Mühendisler</a:t>
            </a:r>
          </a:p>
          <a:p>
            <a:r>
              <a:rPr lang="tr-TR" dirty="0">
                <a:solidFill>
                  <a:srgbClr val="0000FF"/>
                </a:solidFill>
              </a:rPr>
              <a:t>TMMOB</a:t>
            </a:r>
          </a:p>
          <a:p>
            <a:r>
              <a:rPr lang="tr-TR" dirty="0">
                <a:solidFill>
                  <a:srgbClr val="0000FF"/>
                </a:solidFill>
              </a:rPr>
              <a:t> TTGV (Türkiye Teknoloji Geliştirme Vakfı)</a:t>
            </a:r>
          </a:p>
          <a:p>
            <a:r>
              <a:rPr lang="tr-TR" dirty="0" err="1">
                <a:solidFill>
                  <a:srgbClr val="0000FF"/>
                </a:solidFill>
              </a:rPr>
              <a:t>KalDer</a:t>
            </a:r>
            <a:endParaRPr lang="tr-TR" dirty="0">
              <a:solidFill>
                <a:srgbClr val="0000FF"/>
              </a:solidFill>
            </a:endParaRPr>
          </a:p>
          <a:p>
            <a:r>
              <a:rPr lang="tr-TR" dirty="0">
                <a:solidFill>
                  <a:srgbClr val="0000FF"/>
                </a:solidFill>
              </a:rPr>
              <a:t>Ulusal (PEMDER,TEPDAD, MİAK, FEDEK gibi) ve</a:t>
            </a:r>
          </a:p>
          <a:p>
            <a:r>
              <a:rPr lang="tr-TR" dirty="0">
                <a:solidFill>
                  <a:srgbClr val="0000FF"/>
                </a:solidFill>
              </a:rPr>
              <a:t>Uluslararası (ABET, ASIIN, ENAEE, IEA/WA gibi) Kalite</a:t>
            </a:r>
          </a:p>
          <a:p>
            <a:r>
              <a:rPr lang="tr-TR" dirty="0">
                <a:solidFill>
                  <a:srgbClr val="0000FF"/>
                </a:solidFill>
              </a:rPr>
              <a:t>Kuruluşları</a:t>
            </a:r>
          </a:p>
          <a:p>
            <a:r>
              <a:rPr lang="tr-TR" dirty="0">
                <a:solidFill>
                  <a:srgbClr val="0000FF"/>
                </a:solidFill>
              </a:rPr>
              <a:t> MYK (Mesleki Yeterlilik Kurumu)</a:t>
            </a:r>
          </a:p>
          <a:p>
            <a:r>
              <a:rPr lang="tr-TR" dirty="0">
                <a:solidFill>
                  <a:srgbClr val="0000FF"/>
                </a:solidFill>
              </a:rPr>
              <a:t>Sanayi</a:t>
            </a:r>
          </a:p>
        </p:txBody>
      </p:sp>
      <p:sp>
        <p:nvSpPr>
          <p:cNvPr id="4" name="Başlık 1">
            <a:extLst>
              <a:ext uri="{FF2B5EF4-FFF2-40B4-BE49-F238E27FC236}">
                <a16:creationId xmlns:a16="http://schemas.microsoft.com/office/drawing/2014/main" id="{CE881F72-83B0-45C2-B329-2AB27767928B}"/>
              </a:ext>
            </a:extLst>
          </p:cNvPr>
          <p:cNvSpPr txBox="1">
            <a:spLocks/>
          </p:cNvSpPr>
          <p:nvPr/>
        </p:nvSpPr>
        <p:spPr>
          <a:xfrm>
            <a:off x="1169504" y="192157"/>
            <a:ext cx="9392478" cy="670271"/>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a:solidFill>
                  <a:srgbClr val="0000FF"/>
                </a:solidFill>
                <a:latin typeface="+mn-lt"/>
                <a:ea typeface="+mn-ea"/>
                <a:cs typeface="+mn-cs"/>
              </a:rPr>
              <a:t>MÜDEK: Paydaşlar</a:t>
            </a:r>
            <a:endParaRPr lang="tr-TR" dirty="0">
              <a:solidFill>
                <a:srgbClr val="0000FF"/>
              </a:solidFill>
              <a:latin typeface="+mn-lt"/>
              <a:ea typeface="+mn-ea"/>
              <a:cs typeface="+mn-cs"/>
            </a:endParaRPr>
          </a:p>
        </p:txBody>
      </p:sp>
      <p:pic>
        <p:nvPicPr>
          <p:cNvPr id="5" name="Resim 4">
            <a:extLst>
              <a:ext uri="{FF2B5EF4-FFF2-40B4-BE49-F238E27FC236}">
                <a16:creationId xmlns:a16="http://schemas.microsoft.com/office/drawing/2014/main" id="{A10B9235-0236-441C-9D58-AEE17E31EAC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105954" y="120628"/>
            <a:ext cx="1486280" cy="1504499"/>
          </a:xfrm>
          <a:prstGeom prst="rect">
            <a:avLst/>
          </a:prstGeom>
          <a:noFill/>
          <a:ln>
            <a:noFill/>
          </a:ln>
        </p:spPr>
      </p:pic>
    </p:spTree>
    <p:extLst>
      <p:ext uri="{BB962C8B-B14F-4D97-AF65-F5344CB8AC3E}">
        <p14:creationId xmlns:p14="http://schemas.microsoft.com/office/powerpoint/2010/main" val="7761047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33E32F4-45A6-408A-9BA7-495B2F8045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3">
            <a:extLst>
              <a:ext uri="{FF2B5EF4-FFF2-40B4-BE49-F238E27FC236}">
                <a16:creationId xmlns:a16="http://schemas.microsoft.com/office/drawing/2014/main" id="{0FB435B6-98BF-41FE-B138-999B1011506F}"/>
              </a:ext>
            </a:extLst>
          </p:cNvPr>
          <p:cNvPicPr>
            <a:picLocks noChangeAspect="1"/>
          </p:cNvPicPr>
          <p:nvPr/>
        </p:nvPicPr>
        <p:blipFill>
          <a:blip r:embed="rId3"/>
          <a:stretch>
            <a:fillRect/>
          </a:stretch>
        </p:blipFill>
        <p:spPr>
          <a:xfrm>
            <a:off x="345385" y="163581"/>
            <a:ext cx="11248048" cy="6391963"/>
          </a:xfrm>
          <a:prstGeom prst="rect">
            <a:avLst/>
          </a:prstGeom>
        </p:spPr>
      </p:pic>
    </p:spTree>
    <p:extLst>
      <p:ext uri="{BB962C8B-B14F-4D97-AF65-F5344CB8AC3E}">
        <p14:creationId xmlns:p14="http://schemas.microsoft.com/office/powerpoint/2010/main" val="9504577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33E32F4-45A6-408A-9BA7-495B2F8045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etin kutusu 2">
            <a:extLst>
              <a:ext uri="{FF2B5EF4-FFF2-40B4-BE49-F238E27FC236}">
                <a16:creationId xmlns:a16="http://schemas.microsoft.com/office/drawing/2014/main" id="{23484106-323F-48EF-9F1A-5B787C40C7C9}"/>
              </a:ext>
            </a:extLst>
          </p:cNvPr>
          <p:cNvSpPr txBox="1"/>
          <p:nvPr/>
        </p:nvSpPr>
        <p:spPr>
          <a:xfrm>
            <a:off x="1060173" y="914400"/>
            <a:ext cx="10880035" cy="1439368"/>
          </a:xfrm>
          <a:prstGeom prst="rect">
            <a:avLst/>
          </a:prstGeom>
          <a:noFill/>
        </p:spPr>
        <p:txBody>
          <a:bodyPr wrap="square" rtlCol="0">
            <a:spAutoFit/>
          </a:bodyPr>
          <a:lstStyle/>
          <a:p>
            <a:pPr>
              <a:lnSpc>
                <a:spcPct val="90000"/>
              </a:lnSpc>
              <a:spcBef>
                <a:spcPts val="1000"/>
              </a:spcBef>
            </a:pPr>
            <a:r>
              <a:rPr lang="tr-TR" sz="4400" dirty="0">
                <a:solidFill>
                  <a:srgbClr val="0000FF"/>
                </a:solidFill>
              </a:rPr>
              <a:t>Ayrıntılı bilgi,</a:t>
            </a:r>
          </a:p>
          <a:p>
            <a:pPr marL="228600" indent="-228600">
              <a:lnSpc>
                <a:spcPct val="90000"/>
              </a:lnSpc>
              <a:spcBef>
                <a:spcPts val="1000"/>
              </a:spcBef>
              <a:buFont typeface="Arial" panose="020B0604020202020204" pitchFamily="34" charset="0"/>
              <a:buChar char="•"/>
            </a:pPr>
            <a:r>
              <a:rPr lang="tr-TR" sz="4400" dirty="0">
                <a:solidFill>
                  <a:srgbClr val="0000FF"/>
                </a:solidFill>
              </a:rPr>
              <a:t>http://www.mudek.org.tr/tr/ana/ilk.shtm</a:t>
            </a:r>
          </a:p>
        </p:txBody>
      </p:sp>
      <p:pic>
        <p:nvPicPr>
          <p:cNvPr id="5" name="Resim 4">
            <a:extLst>
              <a:ext uri="{FF2B5EF4-FFF2-40B4-BE49-F238E27FC236}">
                <a16:creationId xmlns:a16="http://schemas.microsoft.com/office/drawing/2014/main" id="{2BF4C7FE-8F36-4A5D-86DE-F4E3A77431B2}"/>
              </a:ext>
            </a:extLst>
          </p:cNvPr>
          <p:cNvPicPr>
            <a:picLocks noChangeAspect="1"/>
          </p:cNvPicPr>
          <p:nvPr/>
        </p:nvPicPr>
        <p:blipFill>
          <a:blip r:embed="rId3"/>
          <a:stretch>
            <a:fillRect/>
          </a:stretch>
        </p:blipFill>
        <p:spPr>
          <a:xfrm>
            <a:off x="2105025" y="2928937"/>
            <a:ext cx="7981950" cy="1000125"/>
          </a:xfrm>
          <a:prstGeom prst="rect">
            <a:avLst/>
          </a:prstGeom>
        </p:spPr>
      </p:pic>
    </p:spTree>
    <p:extLst>
      <p:ext uri="{BB962C8B-B14F-4D97-AF65-F5344CB8AC3E}">
        <p14:creationId xmlns:p14="http://schemas.microsoft.com/office/powerpoint/2010/main" val="17071028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a:extLst>
              <a:ext uri="{FF2B5EF4-FFF2-40B4-BE49-F238E27FC236}">
                <a16:creationId xmlns:a16="http://schemas.microsoft.com/office/drawing/2014/main" id="{B4B6F18F-8E1F-44BA-AF58-5FCEDBE9E28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1">
            <a:extLst>
              <a:ext uri="{FF2B5EF4-FFF2-40B4-BE49-F238E27FC236}">
                <a16:creationId xmlns:a16="http://schemas.microsoft.com/office/drawing/2014/main" id="{B73A3081-0738-4C8B-A94E-1BFD39873A9F}"/>
              </a:ext>
            </a:extLst>
          </p:cNvPr>
          <p:cNvSpPr txBox="1">
            <a:spLocks noChangeArrowheads="1"/>
          </p:cNvSpPr>
          <p:nvPr/>
        </p:nvSpPr>
        <p:spPr bwMode="auto">
          <a:xfrm>
            <a:off x="1431925" y="4570413"/>
            <a:ext cx="9328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defRPr/>
            </a:pPr>
            <a:r>
              <a:rPr lang="en-US" altLang="x-none" sz="7200" b="1" dirty="0">
                <a:solidFill>
                  <a:schemeClr val="accent1">
                    <a:lumMod val="50000"/>
                  </a:schemeClr>
                </a:solidFill>
              </a:rPr>
              <a:t>TEŞEKKÜRLER</a:t>
            </a:r>
          </a:p>
        </p:txBody>
      </p:sp>
      <p:pic>
        <p:nvPicPr>
          <p:cNvPr id="8" name="Picture 6">
            <a:extLst>
              <a:ext uri="{FF2B5EF4-FFF2-40B4-BE49-F238E27FC236}">
                <a16:creationId xmlns:a16="http://schemas.microsoft.com/office/drawing/2014/main" id="{0BB12273-6AC9-4424-94C7-C3D1228B06A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5663" y="87313"/>
            <a:ext cx="1730375"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a:extLst>
              <a:ext uri="{FF2B5EF4-FFF2-40B4-BE49-F238E27FC236}">
                <a16:creationId xmlns:a16="http://schemas.microsoft.com/office/drawing/2014/main" id="{6237C8CB-DB55-418F-BFF1-917871B6F3F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20625" y="47892"/>
            <a:ext cx="1730375"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Resim 9">
            <a:extLst>
              <a:ext uri="{FF2B5EF4-FFF2-40B4-BE49-F238E27FC236}">
                <a16:creationId xmlns:a16="http://schemas.microsoft.com/office/drawing/2014/main" id="{38726891-FE83-4664-8A3F-404E462DDC63}"/>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0105954" y="120628"/>
            <a:ext cx="1486280" cy="15044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33E32F4-45A6-408A-9BA7-495B2F8045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2">
            <a:extLst>
              <a:ext uri="{FF2B5EF4-FFF2-40B4-BE49-F238E27FC236}">
                <a16:creationId xmlns:a16="http://schemas.microsoft.com/office/drawing/2014/main" id="{62C01EB2-0518-4663-82C6-62E924BDA0E8}"/>
              </a:ext>
            </a:extLst>
          </p:cNvPr>
          <p:cNvPicPr>
            <a:picLocks noChangeAspect="1"/>
          </p:cNvPicPr>
          <p:nvPr/>
        </p:nvPicPr>
        <p:blipFill>
          <a:blip r:embed="rId3"/>
          <a:stretch>
            <a:fillRect/>
          </a:stretch>
        </p:blipFill>
        <p:spPr>
          <a:xfrm>
            <a:off x="377456" y="919982"/>
            <a:ext cx="11437087" cy="5547080"/>
          </a:xfrm>
          <a:prstGeom prst="rect">
            <a:avLst/>
          </a:prstGeom>
        </p:spPr>
      </p:pic>
      <p:sp>
        <p:nvSpPr>
          <p:cNvPr id="4" name="Başlık 1">
            <a:extLst>
              <a:ext uri="{FF2B5EF4-FFF2-40B4-BE49-F238E27FC236}">
                <a16:creationId xmlns:a16="http://schemas.microsoft.com/office/drawing/2014/main" id="{9CC095EC-FC73-4F20-ADAC-10924E0A6C9B}"/>
              </a:ext>
            </a:extLst>
          </p:cNvPr>
          <p:cNvSpPr txBox="1">
            <a:spLocks/>
          </p:cNvSpPr>
          <p:nvPr/>
        </p:nvSpPr>
        <p:spPr>
          <a:xfrm>
            <a:off x="4045226" y="0"/>
            <a:ext cx="5483087"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b="1" u="sng">
                <a:solidFill>
                  <a:srgbClr val="0000FF"/>
                </a:solidFill>
                <a:effectLst>
                  <a:outerShdw blurRad="38100" dist="38100" dir="2700000" algn="tl">
                    <a:srgbClr val="000000">
                      <a:alpha val="43137"/>
                    </a:srgbClr>
                  </a:outerShdw>
                </a:effectLst>
              </a:rPr>
              <a:t>Neden Akreditasyon?</a:t>
            </a:r>
            <a:endParaRPr lang="tr-TR" b="1" u="sng" dirty="0">
              <a:solidFill>
                <a:srgbClr val="0000FF"/>
              </a:solidFill>
              <a:effectLst>
                <a:outerShdw blurRad="38100" dist="38100" dir="2700000" algn="tl">
                  <a:srgbClr val="000000">
                    <a:alpha val="43137"/>
                  </a:srgbClr>
                </a:outerShdw>
              </a:effectLst>
            </a:endParaRPr>
          </a:p>
        </p:txBody>
      </p:sp>
      <p:pic>
        <p:nvPicPr>
          <p:cNvPr id="5" name="Resim 4">
            <a:extLst>
              <a:ext uri="{FF2B5EF4-FFF2-40B4-BE49-F238E27FC236}">
                <a16:creationId xmlns:a16="http://schemas.microsoft.com/office/drawing/2014/main" id="{DA06DA43-DB01-4F45-A5A4-8BCD23107BE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663312" y="98474"/>
            <a:ext cx="1339960" cy="1034662"/>
          </a:xfrm>
          <a:prstGeom prst="rect">
            <a:avLst/>
          </a:prstGeom>
          <a:noFill/>
          <a:ln>
            <a:noFill/>
          </a:ln>
        </p:spPr>
      </p:pic>
    </p:spTree>
    <p:extLst>
      <p:ext uri="{BB962C8B-B14F-4D97-AF65-F5344CB8AC3E}">
        <p14:creationId xmlns:p14="http://schemas.microsoft.com/office/powerpoint/2010/main" val="1182967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33E32F4-45A6-408A-9BA7-495B2F8045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2">
            <a:extLst>
              <a:ext uri="{FF2B5EF4-FFF2-40B4-BE49-F238E27FC236}">
                <a16:creationId xmlns:a16="http://schemas.microsoft.com/office/drawing/2014/main" id="{A51DD5E3-3C4D-4242-9739-744E87E282CD}"/>
              </a:ext>
            </a:extLst>
          </p:cNvPr>
          <p:cNvPicPr>
            <a:picLocks noChangeAspect="1"/>
          </p:cNvPicPr>
          <p:nvPr/>
        </p:nvPicPr>
        <p:blipFill>
          <a:blip r:embed="rId3"/>
          <a:stretch>
            <a:fillRect/>
          </a:stretch>
        </p:blipFill>
        <p:spPr>
          <a:xfrm>
            <a:off x="697524" y="706900"/>
            <a:ext cx="10796952" cy="5444200"/>
          </a:xfrm>
          <a:prstGeom prst="rect">
            <a:avLst/>
          </a:prstGeom>
        </p:spPr>
      </p:pic>
      <p:sp>
        <p:nvSpPr>
          <p:cNvPr id="4" name="Başlık 1">
            <a:extLst>
              <a:ext uri="{FF2B5EF4-FFF2-40B4-BE49-F238E27FC236}">
                <a16:creationId xmlns:a16="http://schemas.microsoft.com/office/drawing/2014/main" id="{0E0FD1A6-FB23-4066-ACBC-C94BF72DA1A8}"/>
              </a:ext>
            </a:extLst>
          </p:cNvPr>
          <p:cNvSpPr txBox="1">
            <a:spLocks/>
          </p:cNvSpPr>
          <p:nvPr/>
        </p:nvSpPr>
        <p:spPr>
          <a:xfrm>
            <a:off x="838200" y="159027"/>
            <a:ext cx="10515600" cy="129871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b="1" u="sng">
                <a:solidFill>
                  <a:srgbClr val="0000FF"/>
                </a:solidFill>
                <a:effectLst>
                  <a:outerShdw blurRad="38100" dist="38100" dir="2700000" algn="tl">
                    <a:srgbClr val="000000">
                      <a:alpha val="43137"/>
                    </a:srgbClr>
                  </a:outerShdw>
                </a:effectLst>
              </a:rPr>
              <a:t>Nasıl Bir Akreditasyon?</a:t>
            </a:r>
            <a:br>
              <a:rPr lang="tr-TR" b="1" u="sng">
                <a:solidFill>
                  <a:srgbClr val="0000FF"/>
                </a:solidFill>
                <a:effectLst>
                  <a:outerShdw blurRad="38100" dist="38100" dir="2700000" algn="tl">
                    <a:srgbClr val="000000">
                      <a:alpha val="43137"/>
                    </a:srgbClr>
                  </a:outerShdw>
                </a:effectLst>
              </a:rPr>
            </a:br>
            <a:endParaRPr lang="tr-TR" b="1" u="sng" dirty="0">
              <a:effectLst>
                <a:outerShdw blurRad="38100" dist="38100" dir="2700000" algn="tl">
                  <a:srgbClr val="000000">
                    <a:alpha val="43137"/>
                  </a:srgbClr>
                </a:outerShdw>
              </a:effectLst>
            </a:endParaRPr>
          </a:p>
        </p:txBody>
      </p:sp>
      <p:pic>
        <p:nvPicPr>
          <p:cNvPr id="5" name="Resim 4">
            <a:extLst>
              <a:ext uri="{FF2B5EF4-FFF2-40B4-BE49-F238E27FC236}">
                <a16:creationId xmlns:a16="http://schemas.microsoft.com/office/drawing/2014/main" id="{22F6A4E6-23DA-4E09-B6E1-A829C8E4EC4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705720" y="0"/>
            <a:ext cx="1486280" cy="1504499"/>
          </a:xfrm>
          <a:prstGeom prst="rect">
            <a:avLst/>
          </a:prstGeom>
          <a:noFill/>
          <a:ln>
            <a:noFill/>
          </a:ln>
        </p:spPr>
      </p:pic>
    </p:spTree>
    <p:extLst>
      <p:ext uri="{BB962C8B-B14F-4D97-AF65-F5344CB8AC3E}">
        <p14:creationId xmlns:p14="http://schemas.microsoft.com/office/powerpoint/2010/main" val="122754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33E32F4-45A6-408A-9BA7-495B2F8045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Başlık 1">
            <a:extLst>
              <a:ext uri="{FF2B5EF4-FFF2-40B4-BE49-F238E27FC236}">
                <a16:creationId xmlns:a16="http://schemas.microsoft.com/office/drawing/2014/main" id="{547A2363-6B1A-47C9-AE42-79520403B9A9}"/>
              </a:ext>
            </a:extLst>
          </p:cNvPr>
          <p:cNvSpPr txBox="1">
            <a:spLocks/>
          </p:cNvSpPr>
          <p:nvPr/>
        </p:nvSpPr>
        <p:spPr>
          <a:xfrm>
            <a:off x="838200" y="159027"/>
            <a:ext cx="10515600" cy="129871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b="1" u="sng">
                <a:solidFill>
                  <a:srgbClr val="0000FF"/>
                </a:solidFill>
                <a:effectLst>
                  <a:outerShdw blurRad="38100" dist="38100" dir="2700000" algn="tl">
                    <a:srgbClr val="000000">
                      <a:alpha val="43137"/>
                    </a:srgbClr>
                  </a:outerShdw>
                </a:effectLst>
              </a:rPr>
              <a:t>Nasıl Bir Akreditasyon?</a:t>
            </a:r>
            <a:br>
              <a:rPr lang="tr-TR" b="1" u="sng">
                <a:solidFill>
                  <a:srgbClr val="0000FF"/>
                </a:solidFill>
                <a:effectLst>
                  <a:outerShdw blurRad="38100" dist="38100" dir="2700000" algn="tl">
                    <a:srgbClr val="000000">
                      <a:alpha val="43137"/>
                    </a:srgbClr>
                  </a:outerShdw>
                </a:effectLst>
              </a:rPr>
            </a:br>
            <a:endParaRPr lang="tr-TR" b="1" u="sng" dirty="0">
              <a:effectLst>
                <a:outerShdw blurRad="38100" dist="38100" dir="2700000" algn="tl">
                  <a:srgbClr val="000000">
                    <a:alpha val="43137"/>
                  </a:srgbClr>
                </a:outerShdw>
              </a:effectLst>
            </a:endParaRPr>
          </a:p>
        </p:txBody>
      </p:sp>
      <p:sp>
        <p:nvSpPr>
          <p:cNvPr id="4" name="İçerik Yer Tutucusu 2">
            <a:extLst>
              <a:ext uri="{FF2B5EF4-FFF2-40B4-BE49-F238E27FC236}">
                <a16:creationId xmlns:a16="http://schemas.microsoft.com/office/drawing/2014/main" id="{9A4E6C55-B6C9-410D-898D-2AF042982BFC}"/>
              </a:ext>
            </a:extLst>
          </p:cNvPr>
          <p:cNvSpPr txBox="1">
            <a:spLocks/>
          </p:cNvSpPr>
          <p:nvPr/>
        </p:nvSpPr>
        <p:spPr>
          <a:xfrm>
            <a:off x="838200" y="861391"/>
            <a:ext cx="10515600" cy="531557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3200" dirty="0">
                <a:solidFill>
                  <a:srgbClr val="0000FF"/>
                </a:solidFill>
              </a:rPr>
              <a:t>Değerlendirme Ölçütleri (standartlar) iki türlü olabilir:</a:t>
            </a:r>
          </a:p>
          <a:p>
            <a:pPr marL="0" indent="0">
              <a:buFont typeface="Arial" panose="020B0604020202020204" pitchFamily="34" charset="0"/>
              <a:buNone/>
            </a:pPr>
            <a:r>
              <a:rPr lang="tr-TR" sz="3200" dirty="0">
                <a:solidFill>
                  <a:srgbClr val="0000FF"/>
                </a:solidFill>
              </a:rPr>
              <a:t>1. Kurumun iş yapabilmesi için ve iş yaparken kullandığı süreçlerde gereken girdileri sıralayabilir. (Girdi Bazlı Ölçütler)</a:t>
            </a:r>
          </a:p>
          <a:p>
            <a:pPr marL="0" indent="0">
              <a:buFont typeface="Arial" panose="020B0604020202020204" pitchFamily="34" charset="0"/>
              <a:buNone/>
            </a:pPr>
            <a:endParaRPr lang="tr-TR" sz="3200" dirty="0">
              <a:solidFill>
                <a:srgbClr val="0000FF"/>
              </a:solidFill>
            </a:endParaRPr>
          </a:p>
          <a:p>
            <a:pPr marL="0" indent="0">
              <a:buFont typeface="Arial" panose="020B0604020202020204" pitchFamily="34" charset="0"/>
              <a:buNone/>
            </a:pPr>
            <a:r>
              <a:rPr lang="tr-TR" sz="3200" dirty="0">
                <a:solidFill>
                  <a:srgbClr val="0000FF"/>
                </a:solidFill>
              </a:rPr>
              <a:t>2. Kurumun sunduğu hizmetten veya üründen beklenen özellikleri tanımlayabilir. (Çıktı Bazlı Ölçütler)</a:t>
            </a:r>
          </a:p>
          <a:p>
            <a:pPr marL="0" indent="0">
              <a:buFont typeface="Arial" panose="020B0604020202020204" pitchFamily="34" charset="0"/>
              <a:buNone/>
            </a:pPr>
            <a:r>
              <a:rPr lang="tr-TR" sz="3200" dirty="0">
                <a:solidFill>
                  <a:srgbClr val="0000FF"/>
                </a:solidFill>
              </a:rPr>
              <a:t>Örnek: Lisans eğitimi akreditasyonu</a:t>
            </a:r>
          </a:p>
          <a:p>
            <a:pPr marL="0" indent="0">
              <a:buFont typeface="Arial" panose="020B0604020202020204" pitchFamily="34" charset="0"/>
              <a:buNone/>
            </a:pPr>
            <a:r>
              <a:rPr lang="tr-TR" sz="3200" dirty="0">
                <a:solidFill>
                  <a:srgbClr val="0000FF"/>
                </a:solidFill>
              </a:rPr>
              <a:t>1. Müfredat içeriği, öğretim kadrosu, alt yapı olanakları, eğitim yöntemleri hakkında konulan standartlar girdi temellidir.</a:t>
            </a:r>
          </a:p>
          <a:p>
            <a:pPr marL="0" indent="0" algn="just">
              <a:buFont typeface="Arial" panose="020B0604020202020204" pitchFamily="34" charset="0"/>
              <a:buNone/>
            </a:pPr>
            <a:r>
              <a:rPr lang="tr-TR" sz="3200" dirty="0">
                <a:solidFill>
                  <a:srgbClr val="0000FF"/>
                </a:solidFill>
              </a:rPr>
              <a:t>2. Mezun nitelikleri ve yetkinlikleri ile ilgili beklentileri sıralayan ölçütler çıktı temellidir.</a:t>
            </a:r>
          </a:p>
          <a:p>
            <a:pPr marL="0" indent="0">
              <a:buFont typeface="Arial" panose="020B0604020202020204" pitchFamily="34" charset="0"/>
              <a:buNone/>
            </a:pPr>
            <a:endParaRPr lang="tr-TR" sz="3200" dirty="0">
              <a:solidFill>
                <a:srgbClr val="0000FF"/>
              </a:solidFill>
            </a:endParaRPr>
          </a:p>
          <a:p>
            <a:pPr marL="0" indent="0">
              <a:buFont typeface="Arial" panose="020B0604020202020204" pitchFamily="34" charset="0"/>
              <a:buNone/>
            </a:pPr>
            <a:r>
              <a:rPr lang="tr-TR" sz="3200" dirty="0">
                <a:solidFill>
                  <a:srgbClr val="0000FF"/>
                </a:solidFill>
              </a:rPr>
              <a:t>Önemli Bir Fark: Çıktı temelli ölçütlerin sağlandığını gösterme sorumluluğu esas olarak kuruma ait.</a:t>
            </a:r>
            <a:endParaRPr lang="tr-TR" dirty="0">
              <a:solidFill>
                <a:srgbClr val="0000FF"/>
              </a:solidFill>
            </a:endParaRPr>
          </a:p>
        </p:txBody>
      </p:sp>
      <p:pic>
        <p:nvPicPr>
          <p:cNvPr id="5" name="Resim 4">
            <a:extLst>
              <a:ext uri="{FF2B5EF4-FFF2-40B4-BE49-F238E27FC236}">
                <a16:creationId xmlns:a16="http://schemas.microsoft.com/office/drawing/2014/main" id="{CACDF8B0-51F7-4552-B6BC-989629AAAFC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477015" y="56133"/>
            <a:ext cx="1486280" cy="1504499"/>
          </a:xfrm>
          <a:prstGeom prst="rect">
            <a:avLst/>
          </a:prstGeom>
          <a:noFill/>
          <a:ln>
            <a:noFill/>
          </a:ln>
        </p:spPr>
      </p:pic>
    </p:spTree>
    <p:extLst>
      <p:ext uri="{BB962C8B-B14F-4D97-AF65-F5344CB8AC3E}">
        <p14:creationId xmlns:p14="http://schemas.microsoft.com/office/powerpoint/2010/main" val="3145590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33E32F4-45A6-408A-9BA7-495B2F8045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İçerik Yer Tutucusu 2">
            <a:extLst>
              <a:ext uri="{FF2B5EF4-FFF2-40B4-BE49-F238E27FC236}">
                <a16:creationId xmlns:a16="http://schemas.microsoft.com/office/drawing/2014/main" id="{74A326D4-E779-4152-A022-C597E41A3239}"/>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a:solidFill>
                  <a:srgbClr val="FF0000"/>
                </a:solidFill>
              </a:rPr>
              <a:t>Amacı: </a:t>
            </a:r>
            <a:r>
              <a:rPr lang="tr-TR">
                <a:solidFill>
                  <a:srgbClr val="0000FF"/>
                </a:solidFill>
              </a:rPr>
              <a:t>Farklı disiplinlerdeki mühendislik eğitim programları için, bilgilendirme, değerlendirme ve akreditasyon çalışmaları yaparak, (Türkiye’de) </a:t>
            </a:r>
            <a:r>
              <a:rPr lang="tr-TR">
                <a:solidFill>
                  <a:srgbClr val="FF0000"/>
                </a:solidFill>
              </a:rPr>
              <a:t>mühendislik eğitiminin kalitesinin yükseltilmesine katkıda bulunmak</a:t>
            </a:r>
            <a:r>
              <a:rPr lang="tr-TR">
                <a:solidFill>
                  <a:srgbClr val="0000FF"/>
                </a:solidFill>
              </a:rPr>
              <a:t>, </a:t>
            </a:r>
          </a:p>
          <a:p>
            <a:pPr algn="just"/>
            <a:r>
              <a:rPr lang="tr-TR">
                <a:solidFill>
                  <a:srgbClr val="0000FF"/>
                </a:solidFill>
              </a:rPr>
              <a:t>Böylece, güncel ve gelişmekte olan teknolojileri kavrayan, daha iyi eğitilmiş ve </a:t>
            </a:r>
            <a:r>
              <a:rPr lang="tr-TR">
                <a:solidFill>
                  <a:srgbClr val="FF0000"/>
                </a:solidFill>
              </a:rPr>
              <a:t>daha nitelikli mühendisler </a:t>
            </a:r>
            <a:r>
              <a:rPr lang="tr-TR">
                <a:solidFill>
                  <a:srgbClr val="0000FF"/>
                </a:solidFill>
              </a:rPr>
              <a:t>yetiştirilmesini ve bu yolla </a:t>
            </a:r>
            <a:r>
              <a:rPr lang="tr-TR">
                <a:solidFill>
                  <a:srgbClr val="FF0000"/>
                </a:solidFill>
              </a:rPr>
              <a:t>toplumun refahının ileri götürülmesini </a:t>
            </a:r>
            <a:r>
              <a:rPr lang="tr-TR">
                <a:solidFill>
                  <a:srgbClr val="0000FF"/>
                </a:solidFill>
              </a:rPr>
              <a:t>sağlamaktır.</a:t>
            </a:r>
          </a:p>
          <a:p>
            <a:endParaRPr lang="tr-TR" dirty="0"/>
          </a:p>
        </p:txBody>
      </p:sp>
      <p:sp>
        <p:nvSpPr>
          <p:cNvPr id="4" name="Başlık 1">
            <a:extLst>
              <a:ext uri="{FF2B5EF4-FFF2-40B4-BE49-F238E27FC236}">
                <a16:creationId xmlns:a16="http://schemas.microsoft.com/office/drawing/2014/main" id="{04F5E3EB-C39C-43E2-B941-A30BA649767C}"/>
              </a:ext>
            </a:extLst>
          </p:cNvPr>
          <p:cNvSpPr txBox="1">
            <a:spLocks/>
          </p:cNvSpPr>
          <p:nvPr/>
        </p:nvSpPr>
        <p:spPr>
          <a:xfrm>
            <a:off x="190120" y="399813"/>
            <a:ext cx="10325480" cy="1325563"/>
          </a:xfrm>
          <a:prstGeom prst="rect">
            <a:avLst/>
          </a:prstGeom>
        </p:spPr>
        <p:txBody>
          <a:bodyP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b="1" u="sng" dirty="0">
                <a:solidFill>
                  <a:srgbClr val="0000FF"/>
                </a:solidFill>
                <a:effectLst>
                  <a:outerShdw blurRad="38100" dist="38100" dir="2700000" algn="tl">
                    <a:srgbClr val="000000">
                      <a:alpha val="43137"/>
                    </a:srgbClr>
                  </a:outerShdw>
                </a:effectLst>
              </a:rPr>
              <a:t>Mühendislik Eğitim Programları</a:t>
            </a:r>
            <a:br>
              <a:rPr lang="tr-TR" b="1" u="sng" dirty="0">
                <a:solidFill>
                  <a:srgbClr val="0000FF"/>
                </a:solidFill>
                <a:effectLst>
                  <a:outerShdw blurRad="38100" dist="38100" dir="2700000" algn="tl">
                    <a:srgbClr val="000000">
                      <a:alpha val="43137"/>
                    </a:srgbClr>
                  </a:outerShdw>
                </a:effectLst>
              </a:rPr>
            </a:br>
            <a:r>
              <a:rPr lang="tr-TR" b="1" u="sng" dirty="0">
                <a:solidFill>
                  <a:srgbClr val="0000FF"/>
                </a:solidFill>
                <a:effectLst>
                  <a:outerShdw blurRad="38100" dist="38100" dir="2700000" algn="tl">
                    <a:srgbClr val="000000">
                      <a:alpha val="43137"/>
                    </a:srgbClr>
                  </a:outerShdw>
                </a:effectLst>
              </a:rPr>
              <a:t>Değerlendirme ve Akreditasyon Derneği (MÜDEK)</a:t>
            </a:r>
          </a:p>
        </p:txBody>
      </p:sp>
      <p:pic>
        <p:nvPicPr>
          <p:cNvPr id="5" name="Resim 4">
            <a:extLst>
              <a:ext uri="{FF2B5EF4-FFF2-40B4-BE49-F238E27FC236}">
                <a16:creationId xmlns:a16="http://schemas.microsoft.com/office/drawing/2014/main" id="{E2E4B160-916E-4A6B-B2E1-02FB5FADA49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515600" y="112455"/>
            <a:ext cx="1486280" cy="1504499"/>
          </a:xfrm>
          <a:prstGeom prst="rect">
            <a:avLst/>
          </a:prstGeom>
          <a:noFill/>
          <a:ln>
            <a:noFill/>
          </a:ln>
        </p:spPr>
      </p:pic>
    </p:spTree>
    <p:extLst>
      <p:ext uri="{BB962C8B-B14F-4D97-AF65-F5344CB8AC3E}">
        <p14:creationId xmlns:p14="http://schemas.microsoft.com/office/powerpoint/2010/main" val="902743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33E32F4-45A6-408A-9BA7-495B2F8045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Başlık 1">
            <a:extLst>
              <a:ext uri="{FF2B5EF4-FFF2-40B4-BE49-F238E27FC236}">
                <a16:creationId xmlns:a16="http://schemas.microsoft.com/office/drawing/2014/main" id="{9A48FF87-D6AE-4866-959B-DC4665B7966E}"/>
              </a:ext>
            </a:extLst>
          </p:cNvPr>
          <p:cNvSpPr txBox="1">
            <a:spLocks/>
          </p:cNvSpPr>
          <p:nvPr/>
        </p:nvSpPr>
        <p:spPr>
          <a:xfrm>
            <a:off x="692427" y="145015"/>
            <a:ext cx="10515600" cy="8540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b="1" u="sng">
                <a:solidFill>
                  <a:srgbClr val="0000FF"/>
                </a:solidFill>
                <a:effectLst>
                  <a:outerShdw blurRad="38100" dist="38100" dir="2700000" algn="tl">
                    <a:srgbClr val="000000">
                      <a:alpha val="43137"/>
                    </a:srgbClr>
                  </a:outerShdw>
                </a:effectLst>
                <a:latin typeface="+mn-lt"/>
                <a:ea typeface="+mn-ea"/>
                <a:cs typeface="+mn-cs"/>
              </a:rPr>
              <a:t>Kısaca MÜDEK</a:t>
            </a:r>
            <a:endParaRPr lang="tr-TR" b="1" u="sng" dirty="0">
              <a:effectLst>
                <a:outerShdw blurRad="38100" dist="38100" dir="2700000" algn="tl">
                  <a:srgbClr val="000000">
                    <a:alpha val="43137"/>
                  </a:srgbClr>
                </a:outerShdw>
              </a:effectLst>
            </a:endParaRPr>
          </a:p>
        </p:txBody>
      </p:sp>
      <p:sp>
        <p:nvSpPr>
          <p:cNvPr id="4" name="İçerik Yer Tutucusu 2">
            <a:extLst>
              <a:ext uri="{FF2B5EF4-FFF2-40B4-BE49-F238E27FC236}">
                <a16:creationId xmlns:a16="http://schemas.microsoft.com/office/drawing/2014/main" id="{F03AD1F6-ECCA-40CD-8FDA-C55F8B959FD3}"/>
              </a:ext>
            </a:extLst>
          </p:cNvPr>
          <p:cNvSpPr txBox="1">
            <a:spLocks/>
          </p:cNvSpPr>
          <p:nvPr/>
        </p:nvSpPr>
        <p:spPr>
          <a:xfrm>
            <a:off x="692427" y="1666460"/>
            <a:ext cx="10807146" cy="3525079"/>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buFont typeface="Wingdings" panose="05000000000000000000" pitchFamily="2" charset="2"/>
              <a:buChar char="ü"/>
            </a:pPr>
            <a:r>
              <a:rPr lang="tr-TR" dirty="0">
                <a:solidFill>
                  <a:srgbClr val="0000FF"/>
                </a:solidFill>
              </a:rPr>
              <a:t>Türkiye ve KKTC’de YÖK tarafından kabul edilmiş ve YÖK tarafından diğer ülkelerde kurulan özel statülü devlet üniversitelerinin mühendislik eğitim programlarını değerlendirerek akreditasyon veriyor.</a:t>
            </a:r>
          </a:p>
          <a:p>
            <a:pPr marL="0" indent="0" algn="just">
              <a:lnSpc>
                <a:spcPct val="150000"/>
              </a:lnSpc>
              <a:buFont typeface="Arial" panose="020B0604020202020204" pitchFamily="34" charset="0"/>
              <a:buNone/>
            </a:pPr>
            <a:endParaRPr lang="tr-TR" dirty="0">
              <a:solidFill>
                <a:srgbClr val="0000FF"/>
              </a:solidFill>
            </a:endParaRPr>
          </a:p>
          <a:p>
            <a:pPr algn="just">
              <a:lnSpc>
                <a:spcPct val="150000"/>
              </a:lnSpc>
              <a:buFont typeface="Wingdings" panose="05000000000000000000" pitchFamily="2" charset="2"/>
              <a:buChar char="ü"/>
            </a:pPr>
            <a:r>
              <a:rPr lang="tr-TR" dirty="0">
                <a:solidFill>
                  <a:srgbClr val="0000FF"/>
                </a:solidFill>
              </a:rPr>
              <a:t>Mühendislik lisans ve yüksek lisans programlarının değerlendirmesi ve akreditasyonu</a:t>
            </a:r>
          </a:p>
          <a:p>
            <a:pPr marL="0" indent="0" algn="just">
              <a:buFont typeface="Arial" panose="020B0604020202020204" pitchFamily="34" charset="0"/>
              <a:buNone/>
            </a:pPr>
            <a:endParaRPr lang="tr-TR" dirty="0"/>
          </a:p>
        </p:txBody>
      </p:sp>
      <p:pic>
        <p:nvPicPr>
          <p:cNvPr id="5" name="Resim 4">
            <a:extLst>
              <a:ext uri="{FF2B5EF4-FFF2-40B4-BE49-F238E27FC236}">
                <a16:creationId xmlns:a16="http://schemas.microsoft.com/office/drawing/2014/main" id="{FD53EAF8-8EFF-4648-B579-4679C0F3795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559947" y="145015"/>
            <a:ext cx="1486280" cy="1504499"/>
          </a:xfrm>
          <a:prstGeom prst="rect">
            <a:avLst/>
          </a:prstGeom>
          <a:noFill/>
          <a:ln>
            <a:noFill/>
          </a:ln>
        </p:spPr>
      </p:pic>
    </p:spTree>
    <p:extLst>
      <p:ext uri="{BB962C8B-B14F-4D97-AF65-F5344CB8AC3E}">
        <p14:creationId xmlns:p14="http://schemas.microsoft.com/office/powerpoint/2010/main" val="3145844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33E32F4-45A6-408A-9BA7-495B2F8045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Başlık 1">
            <a:extLst>
              <a:ext uri="{FF2B5EF4-FFF2-40B4-BE49-F238E27FC236}">
                <a16:creationId xmlns:a16="http://schemas.microsoft.com/office/drawing/2014/main" id="{F154232B-96FE-42FC-97B5-F687086A8A0E}"/>
              </a:ext>
            </a:extLst>
          </p:cNvPr>
          <p:cNvSpPr txBox="1">
            <a:spLocks/>
          </p:cNvSpPr>
          <p:nvPr/>
        </p:nvSpPr>
        <p:spPr>
          <a:xfrm>
            <a:off x="543338" y="119269"/>
            <a:ext cx="9591261" cy="6967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b="1" u="sng">
                <a:solidFill>
                  <a:srgbClr val="0000FF"/>
                </a:solidFill>
                <a:effectLst>
                  <a:outerShdw blurRad="38100" dist="38100" dir="2700000" algn="tl">
                    <a:srgbClr val="000000">
                      <a:alpha val="43137"/>
                    </a:srgbClr>
                  </a:outerShdw>
                </a:effectLst>
                <a:latin typeface="+mn-lt"/>
                <a:ea typeface="+mn-ea"/>
                <a:cs typeface="+mn-cs"/>
              </a:rPr>
              <a:t>MÜDEK: Ulusal ve Uluslararası Tanınırlık</a:t>
            </a:r>
            <a:endParaRPr lang="tr-TR" b="1" u="sng" dirty="0">
              <a:solidFill>
                <a:srgbClr val="0000FF"/>
              </a:solidFill>
              <a:effectLst>
                <a:outerShdw blurRad="38100" dist="38100" dir="2700000" algn="tl">
                  <a:srgbClr val="000000">
                    <a:alpha val="43137"/>
                  </a:srgbClr>
                </a:outerShdw>
              </a:effectLst>
              <a:latin typeface="+mn-lt"/>
              <a:ea typeface="+mn-ea"/>
              <a:cs typeface="+mn-cs"/>
            </a:endParaRPr>
          </a:p>
        </p:txBody>
      </p:sp>
      <p:sp>
        <p:nvSpPr>
          <p:cNvPr id="4" name="İçerik Yer Tutucusu 3">
            <a:extLst>
              <a:ext uri="{FF2B5EF4-FFF2-40B4-BE49-F238E27FC236}">
                <a16:creationId xmlns:a16="http://schemas.microsoft.com/office/drawing/2014/main" id="{28E5DEC5-1FBF-4FC1-AD99-8F5759967C6E}"/>
              </a:ext>
            </a:extLst>
          </p:cNvPr>
          <p:cNvSpPr txBox="1">
            <a:spLocks/>
          </p:cNvSpPr>
          <p:nvPr/>
        </p:nvSpPr>
        <p:spPr>
          <a:xfrm>
            <a:off x="140804" y="816044"/>
            <a:ext cx="11671852" cy="5646674"/>
          </a:xfrm>
          <a:prstGeom prst="rect">
            <a:avLst/>
          </a:prstGeom>
          <a:noFill/>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dirty="0">
                <a:solidFill>
                  <a:srgbClr val="FF0000"/>
                </a:solidFill>
              </a:rPr>
              <a:t>Ulusal ve uluslararası düzeyde tanınırlığı var:</a:t>
            </a:r>
          </a:p>
          <a:p>
            <a:pPr algn="just">
              <a:buFont typeface="Wingdings" panose="05000000000000000000" pitchFamily="2" charset="2"/>
              <a:buChar char="ü"/>
            </a:pPr>
            <a:r>
              <a:rPr lang="tr-TR" dirty="0">
                <a:solidFill>
                  <a:srgbClr val="0000FF"/>
                </a:solidFill>
              </a:rPr>
              <a:t>Yükseköğretim Kurulu: MÜDEK, 16 Kasım 2007 tarihinden bu yana </a:t>
            </a:r>
            <a:r>
              <a:rPr lang="tr-TR" dirty="0">
                <a:solidFill>
                  <a:srgbClr val="FF0000"/>
                </a:solidFill>
              </a:rPr>
              <a:t>Yükseköğretim Kurulu (YÖK) </a:t>
            </a:r>
            <a:r>
              <a:rPr lang="tr-TR" dirty="0">
                <a:solidFill>
                  <a:srgbClr val="0000FF"/>
                </a:solidFill>
              </a:rPr>
              <a:t>tarafından mühendislik programlarına yönelik ulusal akreditasyon kuruluşu olarak resmen tanınmakta. YÖK ve YÖKAK tarafından yetkilendirilme ve yetki süresi uzatma.</a:t>
            </a:r>
          </a:p>
          <a:p>
            <a:pPr algn="just">
              <a:buFont typeface="Wingdings" panose="05000000000000000000" pitchFamily="2" charset="2"/>
              <a:buChar char="ü"/>
            </a:pPr>
            <a:r>
              <a:rPr lang="tr-TR" dirty="0">
                <a:solidFill>
                  <a:srgbClr val="FF0000"/>
                </a:solidFill>
              </a:rPr>
              <a:t>Avrupa Mühendislik Eğitimi Akreditasyon Ağı ENAEE </a:t>
            </a:r>
            <a:r>
              <a:rPr lang="tr-TR" dirty="0">
                <a:solidFill>
                  <a:srgbClr val="0000FF"/>
                </a:solidFill>
              </a:rPr>
              <a:t>(</a:t>
            </a:r>
            <a:r>
              <a:rPr lang="tr-TR" dirty="0" err="1">
                <a:solidFill>
                  <a:srgbClr val="0000FF"/>
                </a:solidFill>
              </a:rPr>
              <a:t>European</a:t>
            </a:r>
            <a:r>
              <a:rPr lang="tr-TR" dirty="0">
                <a:solidFill>
                  <a:srgbClr val="0000FF"/>
                </a:solidFill>
              </a:rPr>
              <a:t> Network </a:t>
            </a:r>
            <a:r>
              <a:rPr lang="tr-TR" dirty="0" err="1">
                <a:solidFill>
                  <a:srgbClr val="0000FF"/>
                </a:solidFill>
              </a:rPr>
              <a:t>for</a:t>
            </a:r>
            <a:r>
              <a:rPr lang="tr-TR" dirty="0">
                <a:solidFill>
                  <a:srgbClr val="0000FF"/>
                </a:solidFill>
              </a:rPr>
              <a:t> </a:t>
            </a:r>
            <a:r>
              <a:rPr lang="tr-TR" dirty="0" err="1">
                <a:solidFill>
                  <a:srgbClr val="0000FF"/>
                </a:solidFill>
              </a:rPr>
              <a:t>Accreditation</a:t>
            </a:r>
            <a:r>
              <a:rPr lang="tr-TR" dirty="0">
                <a:solidFill>
                  <a:srgbClr val="0000FF"/>
                </a:solidFill>
              </a:rPr>
              <a:t> of </a:t>
            </a:r>
            <a:r>
              <a:rPr lang="tr-TR" dirty="0" err="1">
                <a:solidFill>
                  <a:srgbClr val="0000FF"/>
                </a:solidFill>
              </a:rPr>
              <a:t>Engineering</a:t>
            </a:r>
            <a:r>
              <a:rPr lang="tr-TR" dirty="0">
                <a:solidFill>
                  <a:srgbClr val="0000FF"/>
                </a:solidFill>
              </a:rPr>
              <a:t> </a:t>
            </a:r>
            <a:r>
              <a:rPr lang="tr-TR" dirty="0" err="1">
                <a:solidFill>
                  <a:srgbClr val="0000FF"/>
                </a:solidFill>
              </a:rPr>
              <a:t>Education</a:t>
            </a:r>
            <a:r>
              <a:rPr lang="tr-TR" dirty="0">
                <a:solidFill>
                  <a:srgbClr val="0000FF"/>
                </a:solidFill>
              </a:rPr>
              <a:t>) yetkilendirilme ve yetki süresi uzatma (2009-2013, 2013-2019, 2019-2023)</a:t>
            </a:r>
          </a:p>
          <a:p>
            <a:pPr algn="just">
              <a:buFont typeface="Wingdings" panose="05000000000000000000" pitchFamily="2" charset="2"/>
              <a:buChar char="ü"/>
            </a:pPr>
            <a:r>
              <a:rPr lang="tr-TR" dirty="0">
                <a:solidFill>
                  <a:srgbClr val="FF0000"/>
                </a:solidFill>
              </a:rPr>
              <a:t>International </a:t>
            </a:r>
            <a:r>
              <a:rPr lang="tr-TR" dirty="0" err="1">
                <a:solidFill>
                  <a:srgbClr val="FF0000"/>
                </a:solidFill>
              </a:rPr>
              <a:t>Engineering</a:t>
            </a:r>
            <a:r>
              <a:rPr lang="tr-TR" dirty="0">
                <a:solidFill>
                  <a:srgbClr val="FF0000"/>
                </a:solidFill>
              </a:rPr>
              <a:t> </a:t>
            </a:r>
            <a:r>
              <a:rPr lang="tr-TR" dirty="0" err="1">
                <a:solidFill>
                  <a:srgbClr val="FF0000"/>
                </a:solidFill>
              </a:rPr>
              <a:t>Alliance</a:t>
            </a:r>
            <a:r>
              <a:rPr lang="tr-TR" dirty="0">
                <a:solidFill>
                  <a:srgbClr val="FF0000"/>
                </a:solidFill>
              </a:rPr>
              <a:t> (IEA)/</a:t>
            </a:r>
            <a:r>
              <a:rPr lang="tr-TR" dirty="0">
                <a:solidFill>
                  <a:srgbClr val="0000FF"/>
                </a:solidFill>
              </a:rPr>
              <a:t>Washington Accord (WA) Tam İmzacı Üye (Full </a:t>
            </a:r>
            <a:r>
              <a:rPr lang="tr-TR" dirty="0" err="1">
                <a:solidFill>
                  <a:srgbClr val="0000FF"/>
                </a:solidFill>
              </a:rPr>
              <a:t>Signatory</a:t>
            </a:r>
            <a:r>
              <a:rPr lang="tr-TR" dirty="0">
                <a:solidFill>
                  <a:srgbClr val="0000FF"/>
                </a:solidFill>
              </a:rPr>
              <a:t>) olma ve üye süre uzatımı verilmesi (2011-2017,2017-2023).</a:t>
            </a:r>
          </a:p>
          <a:p>
            <a:pPr algn="just">
              <a:buFont typeface="Wingdings" panose="05000000000000000000" pitchFamily="2" charset="2"/>
              <a:buChar char="ü"/>
            </a:pPr>
            <a:r>
              <a:rPr lang="tr-TR" dirty="0">
                <a:solidFill>
                  <a:srgbClr val="0000FF"/>
                </a:solidFill>
              </a:rPr>
              <a:t>Bunlar, mühendislik yeterliliklerinin ve profesyonel yetkinliklerin karşılıklı tanınmasını düzenleyen anlaşmalardır.</a:t>
            </a:r>
          </a:p>
        </p:txBody>
      </p:sp>
      <p:pic>
        <p:nvPicPr>
          <p:cNvPr id="5" name="Resim 4">
            <a:extLst>
              <a:ext uri="{FF2B5EF4-FFF2-40B4-BE49-F238E27FC236}">
                <a16:creationId xmlns:a16="http://schemas.microsoft.com/office/drawing/2014/main" id="{C73DC859-131B-40A8-9384-9F871E118B9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636629" y="193191"/>
            <a:ext cx="1316831" cy="1229845"/>
          </a:xfrm>
          <a:prstGeom prst="rect">
            <a:avLst/>
          </a:prstGeom>
          <a:noFill/>
          <a:ln>
            <a:noFill/>
          </a:ln>
        </p:spPr>
      </p:pic>
    </p:spTree>
    <p:extLst>
      <p:ext uri="{BB962C8B-B14F-4D97-AF65-F5344CB8AC3E}">
        <p14:creationId xmlns:p14="http://schemas.microsoft.com/office/powerpoint/2010/main" val="421227551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TM03457491[[fn=Metropolitan]]</Template>
  <TotalTime>385</TotalTime>
  <Words>2378</Words>
  <Application>Microsoft Office PowerPoint</Application>
  <PresentationFormat>Geniş ekran</PresentationFormat>
  <Paragraphs>152</Paragraphs>
  <Slides>34</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34</vt:i4>
      </vt:variant>
    </vt:vector>
  </HeadingPairs>
  <TitlesOfParts>
    <vt:vector size="39" baseType="lpstr">
      <vt:lpstr>Arial</vt:lpstr>
      <vt:lpstr>Calibri</vt:lpstr>
      <vt:lpstr>Calibri Light</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Yeliz Pekbey</dc:creator>
  <cp:lastModifiedBy>Yeliz Pekbey</cp:lastModifiedBy>
  <cp:revision>64</cp:revision>
  <dcterms:created xsi:type="dcterms:W3CDTF">2021-06-04T06:47:40Z</dcterms:created>
  <dcterms:modified xsi:type="dcterms:W3CDTF">2021-06-04T13:55:49Z</dcterms:modified>
</cp:coreProperties>
</file>